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3" r:id="rId2"/>
    <p:sldId id="265" r:id="rId3"/>
    <p:sldId id="285" r:id="rId4"/>
    <p:sldId id="287" r:id="rId5"/>
    <p:sldId id="288" r:id="rId6"/>
    <p:sldId id="290" r:id="rId7"/>
    <p:sldId id="289" r:id="rId8"/>
    <p:sldId id="291" r:id="rId9"/>
    <p:sldId id="293" r:id="rId10"/>
    <p:sldId id="317" r:id="rId11"/>
    <p:sldId id="316" r:id="rId12"/>
    <p:sldId id="294" r:id="rId13"/>
    <p:sldId id="311" r:id="rId14"/>
    <p:sldId id="310" r:id="rId15"/>
    <p:sldId id="299" r:id="rId16"/>
    <p:sldId id="300" r:id="rId17"/>
    <p:sldId id="298" r:id="rId18"/>
    <p:sldId id="312" r:id="rId19"/>
    <p:sldId id="301" r:id="rId20"/>
    <p:sldId id="313" r:id="rId21"/>
    <p:sldId id="302" r:id="rId22"/>
    <p:sldId id="303" r:id="rId23"/>
    <p:sldId id="315" r:id="rId24"/>
    <p:sldId id="318" r:id="rId25"/>
    <p:sldId id="319" r:id="rId26"/>
    <p:sldId id="307" r:id="rId27"/>
    <p:sldId id="286" r:id="rId28"/>
  </p:sldIdLst>
  <p:sldSz cx="12192000" cy="6858000"/>
  <p:notesSz cx="6858000" cy="9144000"/>
  <p:defaultTextStyle>
    <a:defPPr>
      <a:defRPr lang="en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5E5E5"/>
    <a:srgbClr val="EA7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F4A1FE-979D-47E7-BF1C-378D23228986}" v="2" dt="2024-06-03T14:23:06.238"/>
    <p1510:client id="{EC776F57-8D41-614F-A616-DA1FA6366D7F}" v="1174" dt="2024-06-03T16:33:17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>
        <p:guide orient="horz" pos="39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8D25F-D17B-B948-84A2-24B956F0DE41}" type="datetimeFigureOut">
              <a:rPr lang="en-KR" smtClean="0"/>
              <a:t>6/15/24</a:t>
            </a:fld>
            <a:endParaRPr lang="en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CDC1E-360B-F94C-8A6A-B6B353CA35A0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97155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여기가 </a:t>
            </a:r>
            <a:r>
              <a:rPr lang="ko-KR" altLang="en-US" err="1"/>
              <a:t>문제에요</a:t>
            </a:r>
            <a:endParaRPr lang="en-US" altLang="ko-KR"/>
          </a:p>
          <a:p>
            <a:endParaRPr lang="en-US"/>
          </a:p>
          <a:p>
            <a:endParaRPr lang="en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CDC1E-360B-F94C-8A6A-B6B353CA35A0}" type="slidenum">
              <a:rPr lang="en-KR" smtClean="0"/>
              <a:t>2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00477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411C-B3A7-1C5C-A6FB-8217AF5B0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319ED-4007-A096-4861-816202E14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A2B25-0ECD-D0F5-2486-FA599C2B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01CE-9836-9F48-B47C-912E18EB6BD1}" type="datetimeFigureOut">
              <a:rPr lang="en-KR" smtClean="0"/>
              <a:t>6/15/24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1C06E-8CE8-A195-13C8-26AE8DCC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EA872-165A-4A3E-A594-9738DD84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563-0ACE-2F47-BAE8-CD4065FE2919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14950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CEF2-E4EB-5753-5459-86856D7A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44F3B-411C-82CB-BE14-41218513A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D1669-F085-853D-2A4A-E26060F9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01CE-9836-9F48-B47C-912E18EB6BD1}" type="datetimeFigureOut">
              <a:rPr lang="en-KR" smtClean="0"/>
              <a:t>6/15/24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EBB3D-755C-9FDC-7D7D-44682314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25C8A-5D16-6A1E-BE54-830F23DF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563-0ACE-2F47-BAE8-CD4065FE2919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61235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8491B3-2002-6823-81CE-36D9B2932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D9835-A555-122D-1E59-B69859A90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48D2A-66C5-A121-621D-7A37173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01CE-9836-9F48-B47C-912E18EB6BD1}" type="datetimeFigureOut">
              <a:rPr lang="en-KR" smtClean="0"/>
              <a:t>6/15/24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70AC9-B849-48AC-6E6F-0AF07BA2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08D5-49BA-F0FC-1C86-680F1448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563-0ACE-2F47-BAE8-CD4065FE2919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35530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7F86A-E332-666A-46FB-D88711B9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C161F-6D29-0A70-C738-8F7503EA7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F334B-715A-6942-2AE3-03F41E12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01CE-9836-9F48-B47C-912E18EB6BD1}" type="datetimeFigureOut">
              <a:rPr lang="en-KR" smtClean="0"/>
              <a:t>6/15/24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C7F66-672F-A43C-0F91-261EA631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857A5-2168-F34D-2665-147F1DDB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563-0ACE-2F47-BAE8-CD4065FE2919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05779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62CD-087E-3A87-A8AA-F58C046C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B01BC-F402-ACEE-EC1D-47F9B65CF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63D49-C1F3-9EF2-3C58-7E87A958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01CE-9836-9F48-B47C-912E18EB6BD1}" type="datetimeFigureOut">
              <a:rPr lang="en-KR" smtClean="0"/>
              <a:t>6/15/24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A8EAD-BDDE-3CDE-780C-8FBA491E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1F076-30AF-271A-C215-D7639BCA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563-0ACE-2F47-BAE8-CD4065FE2919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53790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A2B5-5E7F-6B25-A734-8A62388B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41508-439C-EF22-977C-EE4527A22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58410-C71D-200A-9553-1342975C0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45EAE-CE92-1421-B385-3CD209AE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01CE-9836-9F48-B47C-912E18EB6BD1}" type="datetimeFigureOut">
              <a:rPr lang="en-KR" smtClean="0"/>
              <a:t>6/15/24</a:t>
            </a:fld>
            <a:endParaRPr lang="en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CFE24-903F-51A7-43C4-0FBBED74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E6B80-D32C-DF03-AF6A-E9E401E7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563-0ACE-2F47-BAE8-CD4065FE2919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70744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F85E-325F-E83B-DDFC-7D82754A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58F93-38C1-C0FA-DF8F-BD592AE3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4F6DC-129D-14A3-DF68-096A971F2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97ABE7-DB6E-E6DD-147B-533B740BA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FB4DCE-FEB2-33B0-FAE6-864D09016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C9400-F3A0-C1DB-C97F-B3875BA9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01CE-9836-9F48-B47C-912E18EB6BD1}" type="datetimeFigureOut">
              <a:rPr lang="en-KR" smtClean="0"/>
              <a:t>6/15/24</a:t>
            </a:fld>
            <a:endParaRPr lang="en-K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48AE3-0285-6E38-A427-77FF6CDC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9993A-61A3-CE94-8A2A-D1B24379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563-0ACE-2F47-BAE8-CD4065FE2919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14214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DE0C-E591-9089-952E-B1BFC7E1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F971CB-51DF-ACF3-C25C-8C23B57D0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01CE-9836-9F48-B47C-912E18EB6BD1}" type="datetimeFigureOut">
              <a:rPr lang="en-KR" smtClean="0"/>
              <a:t>6/15/24</a:t>
            </a:fld>
            <a:endParaRPr lang="en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21E5E-33AD-7C01-D478-7E30670D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88B65-AD42-7D49-FC4C-FA5AD9D6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563-0ACE-2F47-BAE8-CD4065FE2919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36314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F903C-422A-4735-FDDE-786EF37B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01CE-9836-9F48-B47C-912E18EB6BD1}" type="datetimeFigureOut">
              <a:rPr lang="en-KR" smtClean="0"/>
              <a:t>6/15/24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F4458-6D14-8924-2A02-76E306A9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3F1E1-2A36-970C-AE09-CCA93102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563-0ACE-2F47-BAE8-CD4065FE2919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56339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B3A5A-CF50-2FA5-9156-0BED5DC0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38516-D83A-27F2-4D3A-2EC2AB735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3169C-88F8-BAE5-B613-395EB3436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C783E-A04F-00AA-E653-67EF9EDA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01CE-9836-9F48-B47C-912E18EB6BD1}" type="datetimeFigureOut">
              <a:rPr lang="en-KR" smtClean="0"/>
              <a:t>6/15/24</a:t>
            </a:fld>
            <a:endParaRPr lang="en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F9F29-D68B-5125-7BF5-209D6A72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2F4AA-3B9E-8D09-A16A-E9548266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563-0ACE-2F47-BAE8-CD4065FE2919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96595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BFB6-5602-2FDE-4A88-C60B2F9B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A6B3C3-2756-CB1D-DDD8-9E54CAB7C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ACE68-ED85-EB40-7C6B-73DD3C11D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4AB7D-D190-41F7-82A3-3217B512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01CE-9836-9F48-B47C-912E18EB6BD1}" type="datetimeFigureOut">
              <a:rPr lang="en-KR" smtClean="0"/>
              <a:t>6/15/24</a:t>
            </a:fld>
            <a:endParaRPr lang="en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0DCC1-154E-8F9E-5BAB-5DF30002B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02F57-7FAE-75E8-1502-B8CB0361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E563-0ACE-2F47-BAE8-CD4065FE2919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57989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3D156-0EFB-0156-4CD9-E1B419A5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19544-D8B5-FD00-561F-86D0642EF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418F3-881C-7983-3513-824668748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9401CE-9836-9F48-B47C-912E18EB6BD1}" type="datetimeFigureOut">
              <a:rPr lang="en-KR" smtClean="0"/>
              <a:t>6/15/24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11278-616E-922B-09DD-2E00D209A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2502A-4027-1054-6A7A-60935FFDA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DE563-0ACE-2F47-BAE8-CD4065FE2919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94181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7910F-6542-577D-9009-AFD6B24DD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693" y="1073133"/>
            <a:ext cx="10476614" cy="12983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Times New Roman" panose="02020603050405020304" pitchFamily="18" charset="0"/>
              </a:rPr>
              <a:t>The Adjustment of Hyperparameters and Model Architecture</a:t>
            </a:r>
            <a:br>
              <a:rPr lang="en-US" sz="2800" b="1" dirty="0">
                <a:effectLst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cs typeface="Times New Roman" panose="02020603050405020304" pitchFamily="18" charset="0"/>
              </a:rPr>
              <a:t>in Prediction Model of OVF Collapse Progression</a:t>
            </a:r>
            <a:endParaRPr lang="en-KR" sz="28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4EAC1-830C-28EC-7C6E-CF3AA2F96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2163"/>
            <a:ext cx="9144000" cy="459599"/>
          </a:xfrm>
        </p:spPr>
        <p:txBody>
          <a:bodyPr>
            <a:normAutofit/>
          </a:bodyPr>
          <a:lstStyle/>
          <a:p>
            <a:r>
              <a:rPr lang="ko-KR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김</a:t>
            </a:r>
            <a:r>
              <a:rPr lang="en-US" altLang="ko-KR" b="1" dirty="0">
                <a:latin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ko-KR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시</a:t>
            </a:r>
            <a:r>
              <a:rPr lang="en-US" altLang="ko-KR" b="1" dirty="0">
                <a:latin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ko-KR" altLang="en-US" b="1" dirty="0">
                <a:latin typeface="Aptos" panose="020B0004020202020204" pitchFamily="34" charset="0"/>
                <a:cs typeface="Times New Roman" panose="02020603050405020304" pitchFamily="18" charset="0"/>
              </a:rPr>
              <a:t>빈</a:t>
            </a:r>
            <a:endParaRPr lang="en-KR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800F57-D21D-C86E-FD3E-C09A7CBDB1A8}"/>
              </a:ext>
            </a:extLst>
          </p:cNvPr>
          <p:cNvSpPr txBox="1">
            <a:spLocks/>
          </p:cNvSpPr>
          <p:nvPr/>
        </p:nvSpPr>
        <p:spPr>
          <a:xfrm>
            <a:off x="1524000" y="4051053"/>
            <a:ext cx="9144000" cy="45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dirty="0" err="1">
                <a:latin typeface="+mn-ea"/>
                <a:cs typeface="Times New Roman" panose="02020603050405020304" pitchFamily="18" charset="0"/>
              </a:rPr>
              <a:t>렛서</a:t>
            </a:r>
            <a:r>
              <a:rPr lang="ko-KR" altLang="en-US" sz="1400" dirty="0">
                <a:latin typeface="+mn-ea"/>
                <a:cs typeface="Times New Roman" panose="02020603050405020304" pitchFamily="18" charset="0"/>
              </a:rPr>
              <a:t> 연구원</a:t>
            </a:r>
            <a:endParaRPr lang="en-KR" sz="14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5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02C32D3F-D8B8-9951-CE8E-EC7B0D00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Demography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248B115-14D5-789D-B668-9C8850757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074"/>
          <a:stretch/>
        </p:blipFill>
        <p:spPr>
          <a:xfrm>
            <a:off x="2678407" y="2196669"/>
            <a:ext cx="6835186" cy="24646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8BFA5F-8C79-846E-E3FA-E0A34B028876}"/>
              </a:ext>
            </a:extLst>
          </p:cNvPr>
          <p:cNvSpPr txBox="1"/>
          <p:nvPr/>
        </p:nvSpPr>
        <p:spPr>
          <a:xfrm>
            <a:off x="4898563" y="1429078"/>
            <a:ext cx="4615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N? class balance?</a:t>
            </a:r>
            <a:endParaRPr lang="en-K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4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E41D3B2-F777-C8DF-0085-19849442A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9" y="1145219"/>
            <a:ext cx="11980522" cy="5347656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02C32D3F-D8B8-9951-CE8E-EC7B0D00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Preprocessing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809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B34284-2AD8-DEA9-8545-B2897D090116}"/>
              </a:ext>
            </a:extLst>
          </p:cNvPr>
          <p:cNvGrpSpPr/>
          <p:nvPr/>
        </p:nvGrpSpPr>
        <p:grpSpPr>
          <a:xfrm>
            <a:off x="1339951" y="2380275"/>
            <a:ext cx="9512098" cy="2097449"/>
            <a:chOff x="958147" y="3498548"/>
            <a:chExt cx="9512098" cy="2097449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1B2846A4-C12E-9907-1DC1-4950F74DD317}"/>
                </a:ext>
              </a:extLst>
            </p:cNvPr>
            <p:cNvGrpSpPr/>
            <p:nvPr/>
          </p:nvGrpSpPr>
          <p:grpSpPr>
            <a:xfrm>
              <a:off x="958147" y="3551756"/>
              <a:ext cx="1984426" cy="1982025"/>
              <a:chOff x="369293" y="450336"/>
              <a:chExt cx="1690146" cy="1656240"/>
            </a:xfrm>
          </p:grpSpPr>
          <p:pic>
            <p:nvPicPr>
              <p:cNvPr id="3135" name="그림 3134">
                <a:extLst>
                  <a:ext uri="{FF2B5EF4-FFF2-40B4-BE49-F238E27FC236}">
                    <a16:creationId xmlns:a16="http://schemas.microsoft.com/office/drawing/2014/main" id="{2DB09D5A-1392-87F5-20F3-4C2A44245C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9439" y="450336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3136" name="그림 3135">
                <a:extLst>
                  <a:ext uri="{FF2B5EF4-FFF2-40B4-BE49-F238E27FC236}">
                    <a16:creationId xmlns:a16="http://schemas.microsoft.com/office/drawing/2014/main" id="{BD2C2E59-6C24-9664-D136-256D0B3A4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1988" y="550485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3137" name="그림 3136">
                <a:extLst>
                  <a:ext uri="{FF2B5EF4-FFF2-40B4-BE49-F238E27FC236}">
                    <a16:creationId xmlns:a16="http://schemas.microsoft.com/office/drawing/2014/main" id="{85D97BF3-ADF5-5751-00BC-C1D712B3B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4537" y="646279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3138" name="그림 3137">
                <a:extLst>
                  <a:ext uri="{FF2B5EF4-FFF2-40B4-BE49-F238E27FC236}">
                    <a16:creationId xmlns:a16="http://schemas.microsoft.com/office/drawing/2014/main" id="{576D71E6-CC1C-0434-8F87-0D067A54D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7086" y="746428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3139" name="그림 3138">
                <a:extLst>
                  <a:ext uri="{FF2B5EF4-FFF2-40B4-BE49-F238E27FC236}">
                    <a16:creationId xmlns:a16="http://schemas.microsoft.com/office/drawing/2014/main" id="{5FAE8A84-378C-CBDA-48A0-0E2EE228B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9293" y="846576"/>
                <a:ext cx="1260000" cy="1260000"/>
              </a:xfrm>
              <a:prstGeom prst="rect">
                <a:avLst/>
              </a:prstGeom>
            </p:spPr>
          </p:pic>
        </p:grpSp>
        <p:pic>
          <p:nvPicPr>
            <p:cNvPr id="3106" name="그림 3105">
              <a:extLst>
                <a:ext uri="{FF2B5EF4-FFF2-40B4-BE49-F238E27FC236}">
                  <a16:creationId xmlns:a16="http://schemas.microsoft.com/office/drawing/2014/main" id="{F991DBD2-C3A7-C303-F9A6-29BE11CECEB2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/>
            <a:srcRect l="2492" t="2946" r="2143" b="2744"/>
            <a:stretch/>
          </p:blipFill>
          <p:spPr>
            <a:xfrm>
              <a:off x="9244469" y="4115043"/>
              <a:ext cx="1225776" cy="12493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AE24F52D-7349-B8ED-5963-C06A19A99A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842" t="26053" r="37528" b="25089"/>
            <a:stretch/>
          </p:blipFill>
          <p:spPr>
            <a:xfrm>
              <a:off x="6839762" y="4321043"/>
              <a:ext cx="1147394" cy="841638"/>
            </a:xfrm>
            <a:prstGeom prst="rect">
              <a:avLst/>
            </a:prstGeom>
            <a:ln w="19050" cap="sq">
              <a:solidFill>
                <a:schemeClr val="accent2"/>
              </a:solidFill>
              <a:prstDash val="sysDash"/>
              <a:miter lim="800000"/>
            </a:ln>
            <a:effectLst/>
          </p:spPr>
        </p:pic>
        <p:sp>
          <p:nvSpPr>
            <p:cNvPr id="20" name="TextBox 254">
              <a:extLst>
                <a:ext uri="{FF2B5EF4-FFF2-40B4-BE49-F238E27FC236}">
                  <a16:creationId xmlns:a16="http://schemas.microsoft.com/office/drawing/2014/main" id="{9DF8F79E-DBC3-00A4-BAFE-FB24FCEA3149}"/>
                </a:ext>
              </a:extLst>
            </p:cNvPr>
            <p:cNvSpPr txBox="1"/>
            <p:nvPr/>
          </p:nvSpPr>
          <p:spPr>
            <a:xfrm>
              <a:off x="6433910" y="5266607"/>
              <a:ext cx="1959098" cy="294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150% Expanded ROI Crop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A4017431-F9F1-5194-DE9F-2FEB1710E8C7}"/>
                </a:ext>
              </a:extLst>
            </p:cNvPr>
            <p:cNvGrpSpPr/>
            <p:nvPr/>
          </p:nvGrpSpPr>
          <p:grpSpPr>
            <a:xfrm>
              <a:off x="3739508" y="3498548"/>
              <a:ext cx="2471598" cy="2097449"/>
              <a:chOff x="712193" y="415082"/>
              <a:chExt cx="2105073" cy="1752692"/>
            </a:xfrm>
          </p:grpSpPr>
          <p:grpSp>
            <p:nvGrpSpPr>
              <p:cNvPr id="3099" name="그룹 3098">
                <a:extLst>
                  <a:ext uri="{FF2B5EF4-FFF2-40B4-BE49-F238E27FC236}">
                    <a16:creationId xmlns:a16="http://schemas.microsoft.com/office/drawing/2014/main" id="{352DDC5E-8D22-C2EF-4D24-37C84077FE4D}"/>
                  </a:ext>
                </a:extLst>
              </p:cNvPr>
              <p:cNvGrpSpPr/>
              <p:nvPr/>
            </p:nvGrpSpPr>
            <p:grpSpPr>
              <a:xfrm>
                <a:off x="2100794" y="416288"/>
                <a:ext cx="716472" cy="1751486"/>
                <a:chOff x="372630" y="503888"/>
                <a:chExt cx="716472" cy="1751486"/>
              </a:xfrm>
            </p:grpSpPr>
            <p:pic>
              <p:nvPicPr>
                <p:cNvPr id="3103" name="그림 3102">
                  <a:extLst>
                    <a:ext uri="{FF2B5EF4-FFF2-40B4-BE49-F238E27FC236}">
                      <a16:creationId xmlns:a16="http://schemas.microsoft.com/office/drawing/2014/main" id="{AD2D1FEC-5D7D-D913-B598-BEBAC20FB6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2343" t="18913" r="44445"/>
                <a:stretch/>
              </p:blipFill>
              <p:spPr>
                <a:xfrm>
                  <a:off x="372630" y="503888"/>
                  <a:ext cx="716472" cy="1751486"/>
                </a:xfrm>
                <a:prstGeom prst="rect">
                  <a:avLst/>
                </a:prstGeom>
              </p:spPr>
            </p:pic>
            <p:sp>
              <p:nvSpPr>
                <p:cNvPr id="3104" name="직사각형 3103">
                  <a:extLst>
                    <a:ext uri="{FF2B5EF4-FFF2-40B4-BE49-F238E27FC236}">
                      <a16:creationId xmlns:a16="http://schemas.microsoft.com/office/drawing/2014/main" id="{3EFF87B7-9C1E-FD41-DD59-2016B22EAFA6}"/>
                    </a:ext>
                  </a:extLst>
                </p:cNvPr>
                <p:cNvSpPr/>
                <p:nvPr/>
              </p:nvSpPr>
              <p:spPr>
                <a:xfrm>
                  <a:off x="507695" y="1169563"/>
                  <a:ext cx="446341" cy="375808"/>
                </a:xfrm>
                <a:prstGeom prst="rect">
                  <a:avLst/>
                </a:prstGeom>
                <a:noFill/>
                <a:ln w="19050">
                  <a:solidFill>
                    <a:schemeClr val="accent2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K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3100" name="그림 3099">
                <a:extLst>
                  <a:ext uri="{FF2B5EF4-FFF2-40B4-BE49-F238E27FC236}">
                    <a16:creationId xmlns:a16="http://schemas.microsoft.com/office/drawing/2014/main" id="{D79DBDBB-7744-FE40-FBF3-82CE47AF8D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3259" t="20244" r="44779" b="2843"/>
              <a:stretch/>
            </p:blipFill>
            <p:spPr>
              <a:xfrm>
                <a:off x="712193" y="415082"/>
                <a:ext cx="727843" cy="1751486"/>
              </a:xfrm>
              <a:prstGeom prst="rect">
                <a:avLst/>
              </a:prstGeom>
            </p:spPr>
          </p:pic>
          <p:sp>
            <p:nvSpPr>
              <p:cNvPr id="3101" name="TextBox 347">
                <a:extLst>
                  <a:ext uri="{FF2B5EF4-FFF2-40B4-BE49-F238E27FC236}">
                    <a16:creationId xmlns:a16="http://schemas.microsoft.com/office/drawing/2014/main" id="{86041853-34BF-603A-5A80-37617AD8ECD6}"/>
                  </a:ext>
                </a:extLst>
              </p:cNvPr>
              <p:cNvSpPr txBox="1"/>
              <p:nvPr/>
            </p:nvSpPr>
            <p:spPr>
              <a:xfrm>
                <a:off x="1394481" y="1318621"/>
                <a:ext cx="7438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K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Keypoint</a:t>
                </a:r>
                <a:endParaRPr lang="en-US" altLang="ko-KR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ko-KR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Labeling</a:t>
                </a:r>
                <a:endParaRPr lang="ko-KR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02" name="직선 화살표 연결선 3101">
                <a:extLst>
                  <a:ext uri="{FF2B5EF4-FFF2-40B4-BE49-F238E27FC236}">
                    <a16:creationId xmlns:a16="http://schemas.microsoft.com/office/drawing/2014/main" id="{FC3F62D1-22E1-F17F-151B-6109A8DAE4BE}"/>
                  </a:ext>
                </a:extLst>
              </p:cNvPr>
              <p:cNvCxnSpPr>
                <a:cxnSpLocks/>
                <a:stCxn id="3100" idx="3"/>
                <a:endCxn id="3103" idx="1"/>
              </p:cNvCxnSpPr>
              <p:nvPr/>
            </p:nvCxnSpPr>
            <p:spPr>
              <a:xfrm>
                <a:off x="1440036" y="1290825"/>
                <a:ext cx="660758" cy="12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57">
              <a:extLst>
                <a:ext uri="{FF2B5EF4-FFF2-40B4-BE49-F238E27FC236}">
                  <a16:creationId xmlns:a16="http://schemas.microsoft.com/office/drawing/2014/main" id="{C4D89EC6-95DA-40A5-4632-A86662103B03}"/>
                </a:ext>
              </a:extLst>
            </p:cNvPr>
            <p:cNvSpPr txBox="1"/>
            <p:nvPr/>
          </p:nvSpPr>
          <p:spPr>
            <a:xfrm>
              <a:off x="8069727" y="4779859"/>
              <a:ext cx="1092171" cy="47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</a:p>
            <a:p>
              <a:pPr algn="ctr"/>
              <a:r>
                <a:rPr lang="en-US" altLang="ko-K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Augmentation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4F76CF39-24AE-B7E0-A19A-3A936D8424C2}"/>
                </a:ext>
              </a:extLst>
            </p:cNvPr>
            <p:cNvCxnSpPr>
              <a:cxnSpLocks/>
              <a:stCxn id="19" idx="3"/>
              <a:endCxn id="3106" idx="1"/>
            </p:cNvCxnSpPr>
            <p:nvPr/>
          </p:nvCxnSpPr>
          <p:spPr>
            <a:xfrm flipV="1">
              <a:off x="7987156" y="4739721"/>
              <a:ext cx="1257313" cy="214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1ADE6695-41B5-710D-03D8-4D6AA8ADDECC}"/>
                </a:ext>
              </a:extLst>
            </p:cNvPr>
            <p:cNvCxnSpPr/>
            <p:nvPr/>
          </p:nvCxnSpPr>
          <p:spPr>
            <a:xfrm>
              <a:off x="6052523" y="4296606"/>
              <a:ext cx="787239" cy="2443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51557020-17DF-D270-7DD9-FA2F679E30B2}"/>
                </a:ext>
              </a:extLst>
            </p:cNvPr>
            <p:cNvCxnSpPr/>
            <p:nvPr/>
          </p:nvCxnSpPr>
          <p:spPr>
            <a:xfrm>
              <a:off x="6052523" y="4739721"/>
              <a:ext cx="787239" cy="42864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42" name="직선 화살표 연결선 3141">
              <a:extLst>
                <a:ext uri="{FF2B5EF4-FFF2-40B4-BE49-F238E27FC236}">
                  <a16:creationId xmlns:a16="http://schemas.microsoft.com/office/drawing/2014/main" id="{4ADE6E96-BA3A-4F27-0A25-03A7069E8E11}"/>
                </a:ext>
              </a:extLst>
            </p:cNvPr>
            <p:cNvCxnSpPr>
              <a:cxnSpLocks/>
              <a:stCxn id="3137" idx="3"/>
              <a:endCxn id="3100" idx="1"/>
            </p:cNvCxnSpPr>
            <p:nvPr/>
          </p:nvCxnSpPr>
          <p:spPr>
            <a:xfrm>
              <a:off x="2690253" y="4540163"/>
              <a:ext cx="1049255" cy="63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58" name="제목 1">
            <a:extLst>
              <a:ext uri="{FF2B5EF4-FFF2-40B4-BE49-F238E27FC236}">
                <a16:creationId xmlns:a16="http://schemas.microsoft.com/office/drawing/2014/main" id="{9A64B6BA-F283-FB6A-26B0-D4FE51B5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Preprocessing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F2C35-82E2-CDC5-8CA8-61AA5A14DA6F}"/>
              </a:ext>
            </a:extLst>
          </p:cNvPr>
          <p:cNvSpPr txBox="1"/>
          <p:nvPr/>
        </p:nvSpPr>
        <p:spPr>
          <a:xfrm>
            <a:off x="5622317" y="4940361"/>
            <a:ext cx="4615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resolution? channel?</a:t>
            </a:r>
            <a:endParaRPr lang="en-K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8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제목 1">
            <a:extLst>
              <a:ext uri="{FF2B5EF4-FFF2-40B4-BE49-F238E27FC236}">
                <a16:creationId xmlns:a16="http://schemas.microsoft.com/office/drawing/2014/main" id="{0C557ED0-3D50-3F35-7CE9-6396A174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04" y="365125"/>
            <a:ext cx="10773792" cy="1325563"/>
          </a:xfrm>
        </p:spPr>
        <p:txBody>
          <a:bodyPr/>
          <a:lstStyle/>
          <a:p>
            <a:r>
              <a:rPr lang="en-US" altLang="ko-KR" dirty="0"/>
              <a:t>Model Design: Backbone &amp; Pretrained Weights</a:t>
            </a:r>
            <a:endParaRPr lang="ko-KR" altLang="en-US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B32CCC32-8672-65A5-9281-1DCF8D7BA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76257"/>
              </p:ext>
            </p:extLst>
          </p:nvPr>
        </p:nvGraphicFramePr>
        <p:xfrm>
          <a:off x="419098" y="1960699"/>
          <a:ext cx="11353804" cy="2514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972">
                  <a:extLst>
                    <a:ext uri="{9D8B030D-6E8A-4147-A177-3AD203B41FA5}">
                      <a16:colId xmlns:a16="http://schemas.microsoft.com/office/drawing/2014/main" val="3142992284"/>
                    </a:ext>
                  </a:extLst>
                </a:gridCol>
                <a:gridCol w="1621972">
                  <a:extLst>
                    <a:ext uri="{9D8B030D-6E8A-4147-A177-3AD203B41FA5}">
                      <a16:colId xmlns:a16="http://schemas.microsoft.com/office/drawing/2014/main" val="3463118643"/>
                    </a:ext>
                  </a:extLst>
                </a:gridCol>
                <a:gridCol w="1621972">
                  <a:extLst>
                    <a:ext uri="{9D8B030D-6E8A-4147-A177-3AD203B41FA5}">
                      <a16:colId xmlns:a16="http://schemas.microsoft.com/office/drawing/2014/main" val="2345970834"/>
                    </a:ext>
                  </a:extLst>
                </a:gridCol>
                <a:gridCol w="1621972">
                  <a:extLst>
                    <a:ext uri="{9D8B030D-6E8A-4147-A177-3AD203B41FA5}">
                      <a16:colId xmlns:a16="http://schemas.microsoft.com/office/drawing/2014/main" val="415786330"/>
                    </a:ext>
                  </a:extLst>
                </a:gridCol>
                <a:gridCol w="1621972">
                  <a:extLst>
                    <a:ext uri="{9D8B030D-6E8A-4147-A177-3AD203B41FA5}">
                      <a16:colId xmlns:a16="http://schemas.microsoft.com/office/drawing/2014/main" val="835658541"/>
                    </a:ext>
                  </a:extLst>
                </a:gridCol>
                <a:gridCol w="1621972">
                  <a:extLst>
                    <a:ext uri="{9D8B030D-6E8A-4147-A177-3AD203B41FA5}">
                      <a16:colId xmlns:a16="http://schemas.microsoft.com/office/drawing/2014/main" val="508639232"/>
                    </a:ext>
                  </a:extLst>
                </a:gridCol>
                <a:gridCol w="1621972">
                  <a:extLst>
                    <a:ext uri="{9D8B030D-6E8A-4147-A177-3AD203B41FA5}">
                      <a16:colId xmlns:a16="http://schemas.microsoft.com/office/drawing/2014/main" val="2043100081"/>
                    </a:ext>
                  </a:extLst>
                </a:gridCol>
              </a:tblGrid>
              <a:tr h="404091">
                <a:tc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Internal Validation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External Validation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72814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AUC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Spec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Sens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AUC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Spec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Sens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798079"/>
                  </a:ext>
                </a:extLst>
              </a:tr>
              <a:tr h="140695"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CNN scratch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0.7830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0.7844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0.6699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0.7097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0.6963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0.6611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36269"/>
                  </a:ext>
                </a:extLst>
              </a:tr>
              <a:tr h="281390"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CNN ImageNet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0.7760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0.7910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0.6650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0.7772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0.6778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0.7889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796830"/>
                  </a:ext>
                </a:extLst>
              </a:tr>
              <a:tr h="14069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 err="1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Scratch</a:t>
                      </a:r>
                      <a:endParaRPr lang="ko-KR" sz="1600" b="1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0.8149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0.8585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0.6595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0.7784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0.7519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0.6667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946784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 err="1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ImageNet</a:t>
                      </a:r>
                      <a:endParaRPr lang="ko-KR" sz="1600" b="1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0.8185</a:t>
                      </a:r>
                      <a:endParaRPr lang="ko-KR" sz="1600" b="1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0.8642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0.6517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0.7825</a:t>
                      </a:r>
                      <a:endParaRPr lang="ko-KR" sz="1600" b="1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0.7333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0.7333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048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14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제목 1">
            <a:extLst>
              <a:ext uri="{FF2B5EF4-FFF2-40B4-BE49-F238E27FC236}">
                <a16:creationId xmlns:a16="http://schemas.microsoft.com/office/drawing/2014/main" id="{0C557ED0-3D50-3F35-7CE9-6396A174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Model Design: Pretrained Weights</a:t>
            </a:r>
            <a:endParaRPr lang="ko-KR" altLang="en-US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B32CCC32-8672-65A5-9281-1DCF8D7BA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62084"/>
              </p:ext>
            </p:extLst>
          </p:nvPr>
        </p:nvGraphicFramePr>
        <p:xfrm>
          <a:off x="419098" y="2382784"/>
          <a:ext cx="11353804" cy="2092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972">
                  <a:extLst>
                    <a:ext uri="{9D8B030D-6E8A-4147-A177-3AD203B41FA5}">
                      <a16:colId xmlns:a16="http://schemas.microsoft.com/office/drawing/2014/main" val="3142992284"/>
                    </a:ext>
                  </a:extLst>
                </a:gridCol>
                <a:gridCol w="1621972">
                  <a:extLst>
                    <a:ext uri="{9D8B030D-6E8A-4147-A177-3AD203B41FA5}">
                      <a16:colId xmlns:a16="http://schemas.microsoft.com/office/drawing/2014/main" val="3463118643"/>
                    </a:ext>
                  </a:extLst>
                </a:gridCol>
                <a:gridCol w="1621972">
                  <a:extLst>
                    <a:ext uri="{9D8B030D-6E8A-4147-A177-3AD203B41FA5}">
                      <a16:colId xmlns:a16="http://schemas.microsoft.com/office/drawing/2014/main" val="2345970834"/>
                    </a:ext>
                  </a:extLst>
                </a:gridCol>
                <a:gridCol w="1621972">
                  <a:extLst>
                    <a:ext uri="{9D8B030D-6E8A-4147-A177-3AD203B41FA5}">
                      <a16:colId xmlns:a16="http://schemas.microsoft.com/office/drawing/2014/main" val="415786330"/>
                    </a:ext>
                  </a:extLst>
                </a:gridCol>
                <a:gridCol w="1621972">
                  <a:extLst>
                    <a:ext uri="{9D8B030D-6E8A-4147-A177-3AD203B41FA5}">
                      <a16:colId xmlns:a16="http://schemas.microsoft.com/office/drawing/2014/main" val="835658541"/>
                    </a:ext>
                  </a:extLst>
                </a:gridCol>
                <a:gridCol w="1621972">
                  <a:extLst>
                    <a:ext uri="{9D8B030D-6E8A-4147-A177-3AD203B41FA5}">
                      <a16:colId xmlns:a16="http://schemas.microsoft.com/office/drawing/2014/main" val="508639232"/>
                    </a:ext>
                  </a:extLst>
                </a:gridCol>
                <a:gridCol w="1621972">
                  <a:extLst>
                    <a:ext uri="{9D8B030D-6E8A-4147-A177-3AD203B41FA5}">
                      <a16:colId xmlns:a16="http://schemas.microsoft.com/office/drawing/2014/main" val="2043100081"/>
                    </a:ext>
                  </a:extLst>
                </a:gridCol>
              </a:tblGrid>
              <a:tr h="404091">
                <a:tc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Internal Validation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External Validation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72814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AUC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Spec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Sens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AUC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Spec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Sens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798079"/>
                  </a:ext>
                </a:extLst>
              </a:tr>
              <a:tr h="140695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 err="1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Scratch</a:t>
                      </a:r>
                      <a:endParaRPr lang="ko-KR" sz="1600" b="1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0.8149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0.8585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0.6595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0.7784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0.7519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0.6667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946784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 err="1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ImageNet</a:t>
                      </a:r>
                      <a:endParaRPr lang="ko-KR" sz="1600" b="1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0.8185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0.8642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0.6517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0.7825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0.7333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0.7333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048178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 err="1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PMC</a:t>
                      </a:r>
                      <a:endParaRPr lang="ko-KR" sz="1600" b="1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0.8269</a:t>
                      </a:r>
                      <a:endParaRPr lang="ko-KR" sz="1600" b="1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0.8057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0.7306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0.8051</a:t>
                      </a:r>
                      <a:endParaRPr lang="ko-KR" sz="1600" b="1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0.7296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0.7556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474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40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7642CEA4-9F9A-610C-9FA3-F34ADB852794}"/>
              </a:ext>
            </a:extLst>
          </p:cNvPr>
          <p:cNvGrpSpPr>
            <a:grpSpLocks noChangeAspect="1"/>
          </p:cNvGrpSpPr>
          <p:nvPr/>
        </p:nvGrpSpPr>
        <p:grpSpPr>
          <a:xfrm>
            <a:off x="503226" y="1305235"/>
            <a:ext cx="5223319" cy="5552765"/>
            <a:chOff x="5659426" y="402234"/>
            <a:chExt cx="5694374" cy="605353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3EC9BDA-5B22-8523-267D-D692439785E6}"/>
                </a:ext>
              </a:extLst>
            </p:cNvPr>
            <p:cNvSpPr/>
            <p:nvPr/>
          </p:nvSpPr>
          <p:spPr>
            <a:xfrm>
              <a:off x="5659426" y="402234"/>
              <a:ext cx="5694374" cy="6053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7" name="Group 124">
              <a:extLst>
                <a:ext uri="{FF2B5EF4-FFF2-40B4-BE49-F238E27FC236}">
                  <a16:creationId xmlns:a16="http://schemas.microsoft.com/office/drawing/2014/main" id="{20C9BCA8-6A10-9121-B517-66EA8FD2B69F}"/>
                </a:ext>
              </a:extLst>
            </p:cNvPr>
            <p:cNvGrpSpPr/>
            <p:nvPr/>
          </p:nvGrpSpPr>
          <p:grpSpPr>
            <a:xfrm>
              <a:off x="6354313" y="3107460"/>
              <a:ext cx="1620000" cy="810000"/>
              <a:chOff x="2419102" y="4989224"/>
              <a:chExt cx="1620000" cy="810000"/>
            </a:xfrm>
          </p:grpSpPr>
          <p:sp>
            <p:nvSpPr>
              <p:cNvPr id="81" name="Trapezoid 68">
                <a:extLst>
                  <a:ext uri="{FF2B5EF4-FFF2-40B4-BE49-F238E27FC236}">
                    <a16:creationId xmlns:a16="http://schemas.microsoft.com/office/drawing/2014/main" id="{0CAD688B-EF13-A4DF-713B-A7EA2978BA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19102" y="4989224"/>
                <a:ext cx="1620000" cy="810000"/>
              </a:xfrm>
              <a:prstGeom prst="trapezoid">
                <a:avLst>
                  <a:gd name="adj" fmla="val 0"/>
                </a:avLst>
              </a:prstGeom>
              <a:solidFill>
                <a:schemeClr val="bg2">
                  <a:alpha val="40139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K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K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TextBox 5">
                <a:extLst>
                  <a:ext uri="{FF2B5EF4-FFF2-40B4-BE49-F238E27FC236}">
                    <a16:creationId xmlns:a16="http://schemas.microsoft.com/office/drawing/2014/main" id="{B6C53C17-EDE5-2B4D-D1B9-2BE5ABFE3334}"/>
                  </a:ext>
                </a:extLst>
              </p:cNvPr>
              <p:cNvSpPr txBox="1"/>
              <p:nvPr/>
            </p:nvSpPr>
            <p:spPr>
              <a:xfrm>
                <a:off x="2599305" y="5107207"/>
                <a:ext cx="1218754" cy="570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K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KR" sz="1400" dirty="0">
                    <a:latin typeface="Aptos" panose="020B0004020202020204" pitchFamily="34" charset="0"/>
                    <a:cs typeface="Times New Roman" panose="02020603050405020304" pitchFamily="18" charset="0"/>
                  </a:rPr>
                  <a:t>Vision</a:t>
                </a:r>
              </a:p>
              <a:p>
                <a:pPr algn="ctr"/>
                <a:r>
                  <a:rPr lang="en-KR" sz="1400" dirty="0">
                    <a:latin typeface="Aptos" panose="020B0004020202020204" pitchFamily="34" charset="0"/>
                    <a:cs typeface="Times New Roman" panose="02020603050405020304" pitchFamily="18" charset="0"/>
                  </a:rPr>
                  <a:t>Transformer</a:t>
                </a:r>
              </a:p>
            </p:txBody>
          </p:sp>
        </p:grpSp>
        <p:cxnSp>
          <p:nvCxnSpPr>
            <p:cNvPr id="8" name="Straight Arrow Connector 71">
              <a:extLst>
                <a:ext uri="{FF2B5EF4-FFF2-40B4-BE49-F238E27FC236}">
                  <a16:creationId xmlns:a16="http://schemas.microsoft.com/office/drawing/2014/main" id="{A54977D4-3E21-D9DA-9840-E699764AE4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8911" y="2776228"/>
              <a:ext cx="1977" cy="3253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0FE6C146-B2AA-9F55-BF48-D332F32E6ADA}"/>
                </a:ext>
              </a:extLst>
            </p:cNvPr>
            <p:cNvGrpSpPr/>
            <p:nvPr/>
          </p:nvGrpSpPr>
          <p:grpSpPr>
            <a:xfrm>
              <a:off x="6350740" y="4320158"/>
              <a:ext cx="1659456" cy="1663308"/>
              <a:chOff x="2458315" y="6592991"/>
              <a:chExt cx="1659456" cy="1663308"/>
            </a:xfrm>
          </p:grpSpPr>
          <p:grpSp>
            <p:nvGrpSpPr>
              <p:cNvPr id="64" name="Group 55">
                <a:extLst>
                  <a:ext uri="{FF2B5EF4-FFF2-40B4-BE49-F238E27FC236}">
                    <a16:creationId xmlns:a16="http://schemas.microsoft.com/office/drawing/2014/main" id="{AB90E3E8-E741-3D78-E5DA-42A279CC9C2F}"/>
                  </a:ext>
                </a:extLst>
              </p:cNvPr>
              <p:cNvGrpSpPr/>
              <p:nvPr/>
            </p:nvGrpSpPr>
            <p:grpSpPr>
              <a:xfrm>
                <a:off x="2458315" y="6596843"/>
                <a:ext cx="1659456" cy="1659456"/>
                <a:chOff x="357754" y="385927"/>
                <a:chExt cx="1659456" cy="1659456"/>
              </a:xfrm>
            </p:grpSpPr>
            <p:pic>
              <p:nvPicPr>
                <p:cNvPr id="66" name="Picture 72" descr="A close-up of a zebra's face&#10;&#10;Description automatically generated">
                  <a:extLst>
                    <a:ext uri="{FF2B5EF4-FFF2-40B4-BE49-F238E27FC236}">
                      <a16:creationId xmlns:a16="http://schemas.microsoft.com/office/drawing/2014/main" id="{64293FB8-2C3D-E45F-B59E-9F65DD83C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4354" r="50729" b="75054"/>
                <a:stretch/>
              </p:blipFill>
              <p:spPr>
                <a:xfrm>
                  <a:off x="790906" y="385927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67" name="Picture 73" descr="A close-up of a zebra's face&#10;&#10;Description automatically generated">
                  <a:extLst>
                    <a:ext uri="{FF2B5EF4-FFF2-40B4-BE49-F238E27FC236}">
                      <a16:creationId xmlns:a16="http://schemas.microsoft.com/office/drawing/2014/main" id="{37758558-233F-9D0F-815B-9E4B6FF825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75082" r="1" b="75054"/>
                <a:stretch/>
              </p:blipFill>
              <p:spPr>
                <a:xfrm>
                  <a:off x="1657210" y="385927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68" name="Picture 74" descr="A close-up of a zebra's face&#10;&#10;Description automatically generated">
                  <a:extLst>
                    <a:ext uri="{FF2B5EF4-FFF2-40B4-BE49-F238E27FC236}">
                      <a16:creationId xmlns:a16="http://schemas.microsoft.com/office/drawing/2014/main" id="{B7581892-196C-1A02-35C9-ACC784B8CC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0056" r="25027" b="75054"/>
                <a:stretch/>
              </p:blipFill>
              <p:spPr>
                <a:xfrm>
                  <a:off x="1224058" y="385927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69" name="Picture 75" descr="A close-up of a zebra's face&#10;&#10;Description automatically generated">
                  <a:extLst>
                    <a:ext uri="{FF2B5EF4-FFF2-40B4-BE49-F238E27FC236}">
                      <a16:creationId xmlns:a16="http://schemas.microsoft.com/office/drawing/2014/main" id="{CFC12DCF-02E3-220A-FA93-394358F96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24946" r="75082" b="50107"/>
                <a:stretch/>
              </p:blipFill>
              <p:spPr>
                <a:xfrm>
                  <a:off x="357754" y="819080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70" name="Picture 76" descr="A close-up of a zebra's face&#10;&#10;Description automatically generated">
                  <a:extLst>
                    <a:ext uri="{FF2B5EF4-FFF2-40B4-BE49-F238E27FC236}">
                      <a16:creationId xmlns:a16="http://schemas.microsoft.com/office/drawing/2014/main" id="{E16FD836-8E69-C9E4-11C0-E23ABBC87C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4354" t="24946" r="50729" b="50107"/>
                <a:stretch/>
              </p:blipFill>
              <p:spPr>
                <a:xfrm>
                  <a:off x="790906" y="819080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71" name="Picture 77" descr="A close-up of a zebra's face&#10;&#10;Description automatically generated">
                  <a:extLst>
                    <a:ext uri="{FF2B5EF4-FFF2-40B4-BE49-F238E27FC236}">
                      <a16:creationId xmlns:a16="http://schemas.microsoft.com/office/drawing/2014/main" id="{73DDCEC4-5640-7D58-4E4E-7CBD9E4F95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75082" t="24946" r="1" b="50107"/>
                <a:stretch/>
              </p:blipFill>
              <p:spPr>
                <a:xfrm>
                  <a:off x="1657210" y="819080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72" name="Picture 78" descr="A close-up of a zebra's face&#10;&#10;Description automatically generated">
                  <a:extLst>
                    <a:ext uri="{FF2B5EF4-FFF2-40B4-BE49-F238E27FC236}">
                      <a16:creationId xmlns:a16="http://schemas.microsoft.com/office/drawing/2014/main" id="{32CA9E29-BBC9-FF33-3E7D-3F19FA472A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0056" t="24946" r="25027" b="50107"/>
                <a:stretch/>
              </p:blipFill>
              <p:spPr>
                <a:xfrm>
                  <a:off x="1224058" y="819080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73" name="Picture 79" descr="A close-up of a zebra's face&#10;&#10;Description automatically generated">
                  <a:extLst>
                    <a:ext uri="{FF2B5EF4-FFF2-40B4-BE49-F238E27FC236}">
                      <a16:creationId xmlns:a16="http://schemas.microsoft.com/office/drawing/2014/main" id="{EAF14984-730C-0BCB-493A-8C919E7705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52537" r="75082" b="22517"/>
                <a:stretch/>
              </p:blipFill>
              <p:spPr>
                <a:xfrm>
                  <a:off x="357754" y="1252232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74" name="Picture 80" descr="A close-up of a zebra's face&#10;&#10;Description automatically generated">
                  <a:extLst>
                    <a:ext uri="{FF2B5EF4-FFF2-40B4-BE49-F238E27FC236}">
                      <a16:creationId xmlns:a16="http://schemas.microsoft.com/office/drawing/2014/main" id="{DF08FFBC-3852-5568-ABF9-6E4BA86E3F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4354" t="52539" r="50729" b="22514"/>
                <a:stretch/>
              </p:blipFill>
              <p:spPr>
                <a:xfrm>
                  <a:off x="790906" y="1252232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75" name="Picture 81" descr="A close-up of a zebra's face&#10;&#10;Description automatically generated">
                  <a:extLst>
                    <a:ext uri="{FF2B5EF4-FFF2-40B4-BE49-F238E27FC236}">
                      <a16:creationId xmlns:a16="http://schemas.microsoft.com/office/drawing/2014/main" id="{5D8D6AB5-BE96-AC0B-47D3-BEB8CB93C3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75082" t="52539" r="1" b="22514"/>
                <a:stretch/>
              </p:blipFill>
              <p:spPr>
                <a:xfrm>
                  <a:off x="1657210" y="1252231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76" name="Picture 82" descr="A close-up of a zebra's face&#10;&#10;Description automatically generated">
                  <a:extLst>
                    <a:ext uri="{FF2B5EF4-FFF2-40B4-BE49-F238E27FC236}">
                      <a16:creationId xmlns:a16="http://schemas.microsoft.com/office/drawing/2014/main" id="{E0EF2B49-13C0-0A82-C3B7-C295EB0390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0056" t="52539" r="25027" b="22514"/>
                <a:stretch/>
              </p:blipFill>
              <p:spPr>
                <a:xfrm>
                  <a:off x="1224058" y="1252232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77" name="Picture 83" descr="A close-up of a zebra's face&#10;&#10;Description automatically generated">
                  <a:extLst>
                    <a:ext uri="{FF2B5EF4-FFF2-40B4-BE49-F238E27FC236}">
                      <a16:creationId xmlns:a16="http://schemas.microsoft.com/office/drawing/2014/main" id="{5617F306-63C7-4F36-16D9-625C9BB8EF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75052" r="75082" b="1"/>
                <a:stretch/>
              </p:blipFill>
              <p:spPr>
                <a:xfrm>
                  <a:off x="357754" y="1685383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78" name="Picture 84" descr="A close-up of a zebra's face&#10;&#10;Description automatically generated">
                  <a:extLst>
                    <a:ext uri="{FF2B5EF4-FFF2-40B4-BE49-F238E27FC236}">
                      <a16:creationId xmlns:a16="http://schemas.microsoft.com/office/drawing/2014/main" id="{1D4C84D7-3C97-9B10-87F7-1451DDE4F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4354" t="75054" r="50729"/>
                <a:stretch/>
              </p:blipFill>
              <p:spPr>
                <a:xfrm>
                  <a:off x="790906" y="1685383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79" name="Picture 85" descr="A close-up of a zebra's face&#10;&#10;Description automatically generated">
                  <a:extLst>
                    <a:ext uri="{FF2B5EF4-FFF2-40B4-BE49-F238E27FC236}">
                      <a16:creationId xmlns:a16="http://schemas.microsoft.com/office/drawing/2014/main" id="{DE5F33CA-DE01-F802-E25D-AD615E241B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75082" t="75054" r="1"/>
                <a:stretch/>
              </p:blipFill>
              <p:spPr>
                <a:xfrm>
                  <a:off x="1657210" y="1685383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80" name="Picture 86" descr="A close-up of a zebra's face&#10;&#10;Description automatically generated">
                  <a:extLst>
                    <a:ext uri="{FF2B5EF4-FFF2-40B4-BE49-F238E27FC236}">
                      <a16:creationId xmlns:a16="http://schemas.microsoft.com/office/drawing/2014/main" id="{5259A2D7-D4AE-6201-220B-D41A2DE12D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0056" t="75054" r="25027"/>
                <a:stretch/>
              </p:blipFill>
              <p:spPr>
                <a:xfrm>
                  <a:off x="1224058" y="1685383"/>
                  <a:ext cx="360000" cy="360000"/>
                </a:xfrm>
                <a:prstGeom prst="rect">
                  <a:avLst/>
                </a:prstGeom>
              </p:spPr>
            </p:pic>
          </p:grpSp>
          <p:pic>
            <p:nvPicPr>
              <p:cNvPr id="65" name="Picture 5" descr="A close-up of a zebra's face&#10;&#10;Description automatically generated">
                <a:extLst>
                  <a:ext uri="{FF2B5EF4-FFF2-40B4-BE49-F238E27FC236}">
                    <a16:creationId xmlns:a16="http://schemas.microsoft.com/office/drawing/2014/main" id="{9C63B3A9-618E-5CEC-FDEA-903F918F27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75082" b="75054"/>
              <a:stretch/>
            </p:blipFill>
            <p:spPr>
              <a:xfrm>
                <a:off x="2464270" y="6592991"/>
                <a:ext cx="360000" cy="360000"/>
              </a:xfrm>
              <a:prstGeom prst="rect">
                <a:avLst/>
              </a:prstGeom>
            </p:spPr>
          </p:pic>
        </p:grpSp>
        <p:cxnSp>
          <p:nvCxnSpPr>
            <p:cNvPr id="10" name="Straight Arrow Connector 91">
              <a:extLst>
                <a:ext uri="{FF2B5EF4-FFF2-40B4-BE49-F238E27FC236}">
                  <a16:creationId xmlns:a16="http://schemas.microsoft.com/office/drawing/2014/main" id="{A8A49A04-BB15-D5B8-4272-70355F1F9C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8049" y="3951219"/>
              <a:ext cx="0" cy="3689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27">
              <a:extLst>
                <a:ext uri="{FF2B5EF4-FFF2-40B4-BE49-F238E27FC236}">
                  <a16:creationId xmlns:a16="http://schemas.microsoft.com/office/drawing/2014/main" id="{7D7DD454-29C6-1C3B-6942-26A1D90AB7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8491" y="2117333"/>
              <a:ext cx="1977" cy="3253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43">
              <a:extLst>
                <a:ext uri="{FF2B5EF4-FFF2-40B4-BE49-F238E27FC236}">
                  <a16:creationId xmlns:a16="http://schemas.microsoft.com/office/drawing/2014/main" id="{AB88BB7A-9774-1CF9-FE4B-5B931627B256}"/>
                </a:ext>
              </a:extLst>
            </p:cNvPr>
            <p:cNvSpPr/>
            <p:nvPr/>
          </p:nvSpPr>
          <p:spPr>
            <a:xfrm>
              <a:off x="6228046" y="2958017"/>
              <a:ext cx="1873153" cy="1096831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K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45">
              <a:extLst>
                <a:ext uri="{FF2B5EF4-FFF2-40B4-BE49-F238E27FC236}">
                  <a16:creationId xmlns:a16="http://schemas.microsoft.com/office/drawing/2014/main" id="{07613E32-D216-7B11-5C86-79D386EAC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01198" y="919223"/>
              <a:ext cx="217096" cy="203879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47">
              <a:extLst>
                <a:ext uri="{FF2B5EF4-FFF2-40B4-BE49-F238E27FC236}">
                  <a16:creationId xmlns:a16="http://schemas.microsoft.com/office/drawing/2014/main" id="{50AC262B-7248-220B-5260-531B5C542743}"/>
                </a:ext>
              </a:extLst>
            </p:cNvPr>
            <p:cNvCxnSpPr>
              <a:cxnSpLocks/>
            </p:cNvCxnSpPr>
            <p:nvPr/>
          </p:nvCxnSpPr>
          <p:spPr>
            <a:xfrm>
              <a:off x="8101198" y="4054848"/>
              <a:ext cx="225177" cy="145098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62D3F530-50B0-7252-8F6D-42C2E48442A0}"/>
                </a:ext>
              </a:extLst>
            </p:cNvPr>
            <p:cNvSpPr/>
            <p:nvPr/>
          </p:nvSpPr>
          <p:spPr>
            <a:xfrm>
              <a:off x="8470650" y="1045545"/>
              <a:ext cx="2227676" cy="3051107"/>
            </a:xfrm>
            <a:prstGeom prst="roundRect">
              <a:avLst>
                <a:gd name="adj" fmla="val 4991"/>
              </a:avLst>
            </a:prstGeom>
            <a:solidFill>
              <a:schemeClr val="bg2"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K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35">
              <a:extLst>
                <a:ext uri="{FF2B5EF4-FFF2-40B4-BE49-F238E27FC236}">
                  <a16:creationId xmlns:a16="http://schemas.microsoft.com/office/drawing/2014/main" id="{E888CA54-2669-A7EE-449F-0D8DD4E05D33}"/>
                </a:ext>
              </a:extLst>
            </p:cNvPr>
            <p:cNvSpPr/>
            <p:nvPr/>
          </p:nvSpPr>
          <p:spPr>
            <a:xfrm>
              <a:off x="8677591" y="2933773"/>
              <a:ext cx="1834054" cy="30928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KR" sz="1200" dirty="0">
                  <a:solidFill>
                    <a:schemeClr val="tx1"/>
                  </a:solidFill>
                  <a:latin typeface="Aptos" panose="020B0004020202020204" pitchFamily="34" charset="0"/>
                  <a:cs typeface="Times New Roman" panose="02020603050405020304" pitchFamily="18" charset="0"/>
                </a:rPr>
                <a:t>Multi-Head Attention</a:t>
              </a:r>
            </a:p>
          </p:txBody>
        </p:sp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43E57753-FBAF-5521-2E3E-D43B4B87CF5C}"/>
                </a:ext>
              </a:extLst>
            </p:cNvPr>
            <p:cNvSpPr/>
            <p:nvPr/>
          </p:nvSpPr>
          <p:spPr>
            <a:xfrm>
              <a:off x="8670150" y="1514163"/>
              <a:ext cx="1834054" cy="30928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Aptos" panose="020B0004020202020204" pitchFamily="34" charset="0"/>
                  <a:cs typeface="Times New Roman" panose="02020603050405020304" pitchFamily="18" charset="0"/>
                </a:rPr>
                <a:t>MLP</a:t>
              </a:r>
              <a:endParaRPr lang="en-KR" sz="14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37">
              <a:extLst>
                <a:ext uri="{FF2B5EF4-FFF2-40B4-BE49-F238E27FC236}">
                  <a16:creationId xmlns:a16="http://schemas.microsoft.com/office/drawing/2014/main" id="{228F208B-5BBF-3403-D0EE-2BBB34589759}"/>
                </a:ext>
              </a:extLst>
            </p:cNvPr>
            <p:cNvSpPr/>
            <p:nvPr/>
          </p:nvSpPr>
          <p:spPr>
            <a:xfrm>
              <a:off x="8677591" y="3487053"/>
              <a:ext cx="1834054" cy="309288"/>
            </a:xfrm>
            <a:prstGeom prst="roundRect">
              <a:avLst/>
            </a:prstGeom>
            <a:solidFill>
              <a:srgbClr val="FFD700">
                <a:alpha val="49629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KR" sz="1400">
                  <a:solidFill>
                    <a:schemeClr val="tx1"/>
                  </a:solidFill>
                  <a:latin typeface="Aptos" panose="020B0004020202020204" pitchFamily="34" charset="0"/>
                  <a:cs typeface="Times New Roman" panose="02020603050405020304" pitchFamily="18" charset="0"/>
                </a:rPr>
                <a:t>LayerNorm</a:t>
              </a:r>
              <a:endParaRPr lang="en-KR" sz="14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39">
              <a:extLst>
                <a:ext uri="{FF2B5EF4-FFF2-40B4-BE49-F238E27FC236}">
                  <a16:creationId xmlns:a16="http://schemas.microsoft.com/office/drawing/2014/main" id="{F4CEEB18-9956-7C08-DCAC-201E56D53827}"/>
                </a:ext>
              </a:extLst>
            </p:cNvPr>
            <p:cNvSpPr/>
            <p:nvPr/>
          </p:nvSpPr>
          <p:spPr>
            <a:xfrm>
              <a:off x="8674841" y="2019949"/>
              <a:ext cx="1834054" cy="309288"/>
            </a:xfrm>
            <a:prstGeom prst="roundRect">
              <a:avLst/>
            </a:prstGeom>
            <a:solidFill>
              <a:srgbClr val="FFD700">
                <a:alpha val="49629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KR" sz="1400">
                  <a:solidFill>
                    <a:schemeClr val="tx1"/>
                  </a:solidFill>
                  <a:latin typeface="Aptos" panose="020B0004020202020204" pitchFamily="34" charset="0"/>
                  <a:cs typeface="Times New Roman" panose="02020603050405020304" pitchFamily="18" charset="0"/>
                </a:rPr>
                <a:t>LayerNorm</a:t>
              </a:r>
              <a:endParaRPr lang="en-KR" sz="14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40">
              <a:extLst>
                <a:ext uri="{FF2B5EF4-FFF2-40B4-BE49-F238E27FC236}">
                  <a16:creationId xmlns:a16="http://schemas.microsoft.com/office/drawing/2014/main" id="{B94DB0AC-D04D-34F0-5FBF-A93C0BF26C87}"/>
                </a:ext>
              </a:extLst>
            </p:cNvPr>
            <p:cNvSpPr/>
            <p:nvPr/>
          </p:nvSpPr>
          <p:spPr>
            <a:xfrm>
              <a:off x="9440946" y="2505315"/>
              <a:ext cx="28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KR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41">
              <a:extLst>
                <a:ext uri="{FF2B5EF4-FFF2-40B4-BE49-F238E27FC236}">
                  <a16:creationId xmlns:a16="http://schemas.microsoft.com/office/drawing/2014/main" id="{52E5EE3B-0A4F-9EE6-FFC2-4698E73D88AA}"/>
                </a:ext>
              </a:extLst>
            </p:cNvPr>
            <p:cNvCxnSpPr>
              <a:cxnSpLocks/>
            </p:cNvCxnSpPr>
            <p:nvPr/>
          </p:nvCxnSpPr>
          <p:spPr>
            <a:xfrm>
              <a:off x="9584946" y="2793971"/>
              <a:ext cx="1612" cy="14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42">
              <a:extLst>
                <a:ext uri="{FF2B5EF4-FFF2-40B4-BE49-F238E27FC236}">
                  <a16:creationId xmlns:a16="http://schemas.microsoft.com/office/drawing/2014/main" id="{3EDAD151-D029-3061-4E53-01DF23E47375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>
              <a:off x="9584946" y="2340990"/>
              <a:ext cx="0" cy="1643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43">
              <a:extLst>
                <a:ext uri="{FF2B5EF4-FFF2-40B4-BE49-F238E27FC236}">
                  <a16:creationId xmlns:a16="http://schemas.microsoft.com/office/drawing/2014/main" id="{B1B6B4E0-133C-58E4-CE7A-106041785038}"/>
                </a:ext>
              </a:extLst>
            </p:cNvPr>
            <p:cNvCxnSpPr/>
            <p:nvPr/>
          </p:nvCxnSpPr>
          <p:spPr>
            <a:xfrm flipV="1">
              <a:off x="9584946" y="1831481"/>
              <a:ext cx="0" cy="1809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44">
              <a:extLst>
                <a:ext uri="{FF2B5EF4-FFF2-40B4-BE49-F238E27FC236}">
                  <a16:creationId xmlns:a16="http://schemas.microsoft.com/office/drawing/2014/main" id="{D5CEFBA6-8A20-D0E7-24F8-9CA78586AF64}"/>
                </a:ext>
              </a:extLst>
            </p:cNvPr>
            <p:cNvSpPr/>
            <p:nvPr/>
          </p:nvSpPr>
          <p:spPr>
            <a:xfrm>
              <a:off x="9440946" y="1112814"/>
              <a:ext cx="28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KR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45">
              <a:extLst>
                <a:ext uri="{FF2B5EF4-FFF2-40B4-BE49-F238E27FC236}">
                  <a16:creationId xmlns:a16="http://schemas.microsoft.com/office/drawing/2014/main" id="{165027A3-AB90-5E1E-5108-32A26425B119}"/>
                </a:ext>
              </a:extLst>
            </p:cNvPr>
            <p:cNvCxnSpPr>
              <a:cxnSpLocks/>
            </p:cNvCxnSpPr>
            <p:nvPr/>
          </p:nvCxnSpPr>
          <p:spPr>
            <a:xfrm>
              <a:off x="9584946" y="1401470"/>
              <a:ext cx="0" cy="108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46">
              <a:extLst>
                <a:ext uri="{FF2B5EF4-FFF2-40B4-BE49-F238E27FC236}">
                  <a16:creationId xmlns:a16="http://schemas.microsoft.com/office/drawing/2014/main" id="{04866B98-EFA2-B466-17AB-4CE504A6DF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2969" y="794490"/>
              <a:ext cx="1977" cy="3253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47">
              <a:extLst>
                <a:ext uri="{FF2B5EF4-FFF2-40B4-BE49-F238E27FC236}">
                  <a16:creationId xmlns:a16="http://schemas.microsoft.com/office/drawing/2014/main" id="{19FEEED1-333D-6A02-F056-D0D8CD05706A}"/>
                </a:ext>
              </a:extLst>
            </p:cNvPr>
            <p:cNvCxnSpPr>
              <a:cxnSpLocks/>
            </p:cNvCxnSpPr>
            <p:nvPr/>
          </p:nvCxnSpPr>
          <p:spPr>
            <a:xfrm>
              <a:off x="9592156" y="3940358"/>
              <a:ext cx="101556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50">
              <a:extLst>
                <a:ext uri="{FF2B5EF4-FFF2-40B4-BE49-F238E27FC236}">
                  <a16:creationId xmlns:a16="http://schemas.microsoft.com/office/drawing/2014/main" id="{EC3B24E7-410F-FA3F-D425-3AA60027677A}"/>
                </a:ext>
              </a:extLst>
            </p:cNvPr>
            <p:cNvCxnSpPr>
              <a:cxnSpLocks/>
            </p:cNvCxnSpPr>
            <p:nvPr/>
          </p:nvCxnSpPr>
          <p:spPr>
            <a:xfrm>
              <a:off x="9584205" y="2423670"/>
              <a:ext cx="101997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53">
              <a:extLst>
                <a:ext uri="{FF2B5EF4-FFF2-40B4-BE49-F238E27FC236}">
                  <a16:creationId xmlns:a16="http://schemas.microsoft.com/office/drawing/2014/main" id="{1BF9A0A0-3C73-BE12-4C8A-0B01A7F657BF}"/>
                </a:ext>
              </a:extLst>
            </p:cNvPr>
            <p:cNvCxnSpPr>
              <a:cxnSpLocks/>
            </p:cNvCxnSpPr>
            <p:nvPr/>
          </p:nvCxnSpPr>
          <p:spPr>
            <a:xfrm>
              <a:off x="9594844" y="3804949"/>
              <a:ext cx="0" cy="288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138">
              <a:extLst>
                <a:ext uri="{FF2B5EF4-FFF2-40B4-BE49-F238E27FC236}">
                  <a16:creationId xmlns:a16="http://schemas.microsoft.com/office/drawing/2014/main" id="{95818728-BB41-CD43-D35F-CF7C6E54E5A0}"/>
                </a:ext>
              </a:extLst>
            </p:cNvPr>
            <p:cNvSpPr txBox="1"/>
            <p:nvPr/>
          </p:nvSpPr>
          <p:spPr>
            <a:xfrm>
              <a:off x="8460159" y="2501363"/>
              <a:ext cx="426757" cy="335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dirty="0">
                  <a:latin typeface="Aptos" panose="020B0004020202020204" pitchFamily="34" charset="0"/>
                  <a:cs typeface="Times New Roman" panose="02020603050405020304" pitchFamily="18" charset="0"/>
                </a:rPr>
                <a:t>L x</a:t>
              </a:r>
              <a:endParaRPr lang="en-KR" sz="1400" dirty="0">
                <a:latin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연결선: 꺾임 30">
              <a:extLst>
                <a:ext uri="{FF2B5EF4-FFF2-40B4-BE49-F238E27FC236}">
                  <a16:creationId xmlns:a16="http://schemas.microsoft.com/office/drawing/2014/main" id="{71FB55C2-268E-A831-922E-903023A15525}"/>
                </a:ext>
              </a:extLst>
            </p:cNvPr>
            <p:cNvCxnSpPr>
              <a:stCxn id="18" idx="0"/>
            </p:cNvCxnSpPr>
            <p:nvPr/>
          </p:nvCxnSpPr>
          <p:spPr>
            <a:xfrm rot="5400000" flipH="1" flipV="1">
              <a:off x="9581107" y="3256572"/>
              <a:ext cx="243992" cy="216971"/>
            </a:xfrm>
            <a:prstGeom prst="bentConnector3">
              <a:avLst>
                <a:gd name="adj1" fmla="val 46214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3AD7FAD0-DD47-CCD7-9DCE-D7F4BC5BD5DD}"/>
                </a:ext>
              </a:extLst>
            </p:cNvPr>
            <p:cNvCxnSpPr>
              <a:stCxn id="18" idx="0"/>
              <a:endCxn id="16" idx="2"/>
            </p:cNvCxnSpPr>
            <p:nvPr/>
          </p:nvCxnSpPr>
          <p:spPr>
            <a:xfrm flipV="1">
              <a:off x="9594618" y="3243061"/>
              <a:ext cx="0" cy="2439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연결선: 꺾임 32">
              <a:extLst>
                <a:ext uri="{FF2B5EF4-FFF2-40B4-BE49-F238E27FC236}">
                  <a16:creationId xmlns:a16="http://schemas.microsoft.com/office/drawing/2014/main" id="{B0738098-84D6-4F25-F8AB-ABBE87988ED7}"/>
                </a:ext>
              </a:extLst>
            </p:cNvPr>
            <p:cNvCxnSpPr>
              <a:stCxn id="18" idx="0"/>
            </p:cNvCxnSpPr>
            <p:nvPr/>
          </p:nvCxnSpPr>
          <p:spPr>
            <a:xfrm rot="16200000" flipV="1">
              <a:off x="9364878" y="3257313"/>
              <a:ext cx="247524" cy="211956"/>
            </a:xfrm>
            <a:prstGeom prst="bentConnector3">
              <a:avLst>
                <a:gd name="adj1" fmla="val 48573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연결선: 꺾임 33">
              <a:extLst>
                <a:ext uri="{FF2B5EF4-FFF2-40B4-BE49-F238E27FC236}">
                  <a16:creationId xmlns:a16="http://schemas.microsoft.com/office/drawing/2014/main" id="{C6AE5EE9-CB58-CFF4-BF5F-7A5D67FCF5B7}"/>
                </a:ext>
              </a:extLst>
            </p:cNvPr>
            <p:cNvCxnSpPr>
              <a:endCxn id="24" idx="6"/>
            </p:cNvCxnSpPr>
            <p:nvPr/>
          </p:nvCxnSpPr>
          <p:spPr>
            <a:xfrm rot="16200000" flipV="1">
              <a:off x="9583392" y="1402368"/>
              <a:ext cx="1166338" cy="87522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연결선: 꺾임 34">
              <a:extLst>
                <a:ext uri="{FF2B5EF4-FFF2-40B4-BE49-F238E27FC236}">
                  <a16:creationId xmlns:a16="http://schemas.microsoft.com/office/drawing/2014/main" id="{32385B5A-4C48-3BB5-C4CB-5262D236F3FA}"/>
                </a:ext>
              </a:extLst>
            </p:cNvPr>
            <p:cNvCxnSpPr>
              <a:endCxn id="20" idx="6"/>
            </p:cNvCxnSpPr>
            <p:nvPr/>
          </p:nvCxnSpPr>
          <p:spPr>
            <a:xfrm rot="16200000" flipV="1">
              <a:off x="9516744" y="2861517"/>
              <a:ext cx="1299634" cy="87522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C98E825B-047B-3928-9354-D2813432766E}"/>
                </a:ext>
              </a:extLst>
            </p:cNvPr>
            <p:cNvSpPr/>
            <p:nvPr/>
          </p:nvSpPr>
          <p:spPr>
            <a:xfrm>
              <a:off x="8321838" y="919223"/>
              <a:ext cx="2520757" cy="458661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70">
              <a:extLst>
                <a:ext uri="{FF2B5EF4-FFF2-40B4-BE49-F238E27FC236}">
                  <a16:creationId xmlns:a16="http://schemas.microsoft.com/office/drawing/2014/main" id="{F651708C-70FA-B148-54C3-E1ABDA60A9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0134" y="2453242"/>
              <a:ext cx="1620000" cy="28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Aptos" panose="020B0004020202020204" pitchFamily="34" charset="0"/>
                  <a:cs typeface="Times New Roman" panose="02020603050405020304" pitchFamily="18" charset="0"/>
                </a:rPr>
                <a:t>Linear</a:t>
              </a:r>
              <a:endParaRPr lang="en-KR" sz="14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11">
              <a:extLst>
                <a:ext uri="{FF2B5EF4-FFF2-40B4-BE49-F238E27FC236}">
                  <a16:creationId xmlns:a16="http://schemas.microsoft.com/office/drawing/2014/main" id="{3663A8F0-32A0-0D0D-77B9-1602FD091EC7}"/>
                </a:ext>
              </a:extLst>
            </p:cNvPr>
            <p:cNvSpPr txBox="1"/>
            <p:nvPr/>
          </p:nvSpPr>
          <p:spPr>
            <a:xfrm>
              <a:off x="6041556" y="1788587"/>
              <a:ext cx="1990828" cy="301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KR" altLang="ko-KR" sz="1200" dirty="0">
                  <a:solidFill>
                    <a:schemeClr val="tx1"/>
                  </a:solidFill>
                  <a:latin typeface="Aptos" panose="020B0004020202020204" pitchFamily="34" charset="0"/>
                  <a:cs typeface="Times New Roman" panose="02020603050405020304" pitchFamily="18" charset="0"/>
                </a:rPr>
                <a:t>Non-Collapse</a:t>
              </a:r>
              <a:r>
                <a:rPr lang="en-US" altLang="ko-KR" sz="1200" dirty="0">
                  <a:solidFill>
                    <a:schemeClr val="tx1"/>
                  </a:solidFill>
                  <a:latin typeface="Aptos" panose="020B0004020202020204" pitchFamily="34" charset="0"/>
                  <a:cs typeface="Times New Roman" panose="02020603050405020304" pitchFamily="18" charset="0"/>
                </a:rPr>
                <a:t> / </a:t>
              </a:r>
              <a:r>
                <a:rPr lang="en-KR" altLang="ko-KR" sz="1200" dirty="0">
                  <a:solidFill>
                    <a:schemeClr val="tx1"/>
                  </a:solidFill>
                  <a:latin typeface="Aptos" panose="020B0004020202020204" pitchFamily="34" charset="0"/>
                  <a:cs typeface="Times New Roman" panose="02020603050405020304" pitchFamily="18" charset="0"/>
                </a:rPr>
                <a:t>Collapse</a:t>
              </a:r>
            </a:p>
          </p:txBody>
        </p:sp>
        <p:cxnSp>
          <p:nvCxnSpPr>
            <p:cNvPr id="39" name="Straight Connector 9">
              <a:extLst>
                <a:ext uri="{FF2B5EF4-FFF2-40B4-BE49-F238E27FC236}">
                  <a16:creationId xmlns:a16="http://schemas.microsoft.com/office/drawing/2014/main" id="{E9E6FD16-DC06-88F1-1D47-652F27E21142}"/>
                </a:ext>
              </a:extLst>
            </p:cNvPr>
            <p:cNvCxnSpPr>
              <a:cxnSpLocks/>
            </p:cNvCxnSpPr>
            <p:nvPr/>
          </p:nvCxnSpPr>
          <p:spPr>
            <a:xfrm>
              <a:off x="9358903" y="5280146"/>
              <a:ext cx="0" cy="288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10">
              <a:extLst>
                <a:ext uri="{FF2B5EF4-FFF2-40B4-BE49-F238E27FC236}">
                  <a16:creationId xmlns:a16="http://schemas.microsoft.com/office/drawing/2014/main" id="{EE8CF297-E51C-FCB4-A3DE-D4E449B8888A}"/>
                </a:ext>
              </a:extLst>
            </p:cNvPr>
            <p:cNvCxnSpPr>
              <a:cxnSpLocks/>
            </p:cNvCxnSpPr>
            <p:nvPr/>
          </p:nvCxnSpPr>
          <p:spPr>
            <a:xfrm>
              <a:off x="9832547" y="5280146"/>
              <a:ext cx="0" cy="288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ounded Rectangle 14">
              <a:extLst>
                <a:ext uri="{FF2B5EF4-FFF2-40B4-BE49-F238E27FC236}">
                  <a16:creationId xmlns:a16="http://schemas.microsoft.com/office/drawing/2014/main" id="{0D5E95FE-00B7-D4DB-E716-8595F0369F32}"/>
                </a:ext>
              </a:extLst>
            </p:cNvPr>
            <p:cNvSpPr/>
            <p:nvPr/>
          </p:nvSpPr>
          <p:spPr>
            <a:xfrm>
              <a:off x="8967502" y="4955301"/>
              <a:ext cx="1730823" cy="324000"/>
            </a:xfrm>
            <a:prstGeom prst="roundRect">
              <a:avLst/>
            </a:prstGeom>
            <a:solidFill>
              <a:srgbClr val="FFCFCC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KR" sz="1400" dirty="0">
                  <a:solidFill>
                    <a:schemeClr val="tx1"/>
                  </a:solidFill>
                  <a:latin typeface="Aptos" panose="020B0004020202020204" pitchFamily="34" charset="0"/>
                  <a:cs typeface="Times New Roman" panose="02020603050405020304" pitchFamily="18" charset="0"/>
                </a:rPr>
                <a:t>Linear Projectio</a:t>
              </a:r>
              <a:r>
                <a:rPr lang="en-US" altLang="ko-KR" sz="1400" dirty="0">
                  <a:solidFill>
                    <a:schemeClr val="tx1"/>
                  </a:solidFill>
                  <a:latin typeface="Aptos" panose="020B0004020202020204" pitchFamily="34" charset="0"/>
                  <a:cs typeface="Times New Roman" panose="02020603050405020304" pitchFamily="18" charset="0"/>
                </a:rPr>
                <a:t>n</a:t>
              </a:r>
              <a:endParaRPr lang="en-KR" sz="14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15">
              <a:extLst>
                <a:ext uri="{FF2B5EF4-FFF2-40B4-BE49-F238E27FC236}">
                  <a16:creationId xmlns:a16="http://schemas.microsoft.com/office/drawing/2014/main" id="{A8D96610-FCB4-BD2A-5986-4F74605811DA}"/>
                </a:ext>
              </a:extLst>
            </p:cNvPr>
            <p:cNvCxnSpPr>
              <a:cxnSpLocks/>
            </p:cNvCxnSpPr>
            <p:nvPr/>
          </p:nvCxnSpPr>
          <p:spPr>
            <a:xfrm>
              <a:off x="9357192" y="4777697"/>
              <a:ext cx="0" cy="18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16">
              <a:extLst>
                <a:ext uri="{FF2B5EF4-FFF2-40B4-BE49-F238E27FC236}">
                  <a16:creationId xmlns:a16="http://schemas.microsoft.com/office/drawing/2014/main" id="{07FD76D5-C53F-68DB-DC48-460BEC6328C1}"/>
                </a:ext>
              </a:extLst>
            </p:cNvPr>
            <p:cNvCxnSpPr>
              <a:cxnSpLocks/>
            </p:cNvCxnSpPr>
            <p:nvPr/>
          </p:nvCxnSpPr>
          <p:spPr>
            <a:xfrm>
              <a:off x="9830836" y="4777697"/>
              <a:ext cx="0" cy="18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ounded Rectangle 20">
              <a:extLst>
                <a:ext uri="{FF2B5EF4-FFF2-40B4-BE49-F238E27FC236}">
                  <a16:creationId xmlns:a16="http://schemas.microsoft.com/office/drawing/2014/main" id="{BAABE0ED-2687-D433-930E-EE32C059E253}"/>
                </a:ext>
              </a:extLst>
            </p:cNvPr>
            <p:cNvSpPr/>
            <p:nvPr/>
          </p:nvSpPr>
          <p:spPr>
            <a:xfrm>
              <a:off x="9259217" y="4423437"/>
              <a:ext cx="180000" cy="360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K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ounded Rectangle 21">
              <a:extLst>
                <a:ext uri="{FF2B5EF4-FFF2-40B4-BE49-F238E27FC236}">
                  <a16:creationId xmlns:a16="http://schemas.microsoft.com/office/drawing/2014/main" id="{9EBFCB16-1A4D-05F8-7A56-14DB93356640}"/>
                </a:ext>
              </a:extLst>
            </p:cNvPr>
            <p:cNvSpPr/>
            <p:nvPr/>
          </p:nvSpPr>
          <p:spPr>
            <a:xfrm>
              <a:off x="9734572" y="4423437"/>
              <a:ext cx="180000" cy="360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K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ounded Rectangle 25">
              <a:extLst>
                <a:ext uri="{FF2B5EF4-FFF2-40B4-BE49-F238E27FC236}">
                  <a16:creationId xmlns:a16="http://schemas.microsoft.com/office/drawing/2014/main" id="{C6C327B1-4930-A343-3FA5-AACA73C1E278}"/>
                </a:ext>
              </a:extLst>
            </p:cNvPr>
            <p:cNvSpPr/>
            <p:nvPr/>
          </p:nvSpPr>
          <p:spPr>
            <a:xfrm>
              <a:off x="9079217" y="4423437"/>
              <a:ext cx="180000" cy="3600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KR" sz="1000">
                  <a:solidFill>
                    <a:schemeClr val="tx1"/>
                  </a:solidFill>
                  <a:cs typeface="Times New Roman" panose="02020603050405020304" pitchFamily="18" charset="0"/>
                </a:rPr>
                <a:t>1</a:t>
              </a:r>
              <a:endParaRPr lang="en-KR" sz="10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7" name="Rounded Rectangle 26">
              <a:extLst>
                <a:ext uri="{FF2B5EF4-FFF2-40B4-BE49-F238E27FC236}">
                  <a16:creationId xmlns:a16="http://schemas.microsoft.com/office/drawing/2014/main" id="{59D912F1-6A27-05DA-4FCE-88B2E3402F3D}"/>
                </a:ext>
              </a:extLst>
            </p:cNvPr>
            <p:cNvSpPr/>
            <p:nvPr/>
          </p:nvSpPr>
          <p:spPr>
            <a:xfrm>
              <a:off x="9554572" y="4423437"/>
              <a:ext cx="180000" cy="3600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KR" sz="100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  <a:endParaRPr lang="en-KR" sz="10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48" name="Straight Arrow Connector 30">
              <a:extLst>
                <a:ext uri="{FF2B5EF4-FFF2-40B4-BE49-F238E27FC236}">
                  <a16:creationId xmlns:a16="http://schemas.microsoft.com/office/drawing/2014/main" id="{C4F36D57-8FE8-12B6-19FE-0A133D56ADBB}"/>
                </a:ext>
              </a:extLst>
            </p:cNvPr>
            <p:cNvCxnSpPr/>
            <p:nvPr/>
          </p:nvCxnSpPr>
          <p:spPr>
            <a:xfrm flipV="1">
              <a:off x="9358662" y="4105682"/>
              <a:ext cx="0" cy="3092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31">
              <a:extLst>
                <a:ext uri="{FF2B5EF4-FFF2-40B4-BE49-F238E27FC236}">
                  <a16:creationId xmlns:a16="http://schemas.microsoft.com/office/drawing/2014/main" id="{C045CAF6-6CF7-B43B-0EEA-BF049E487C30}"/>
                </a:ext>
              </a:extLst>
            </p:cNvPr>
            <p:cNvCxnSpPr/>
            <p:nvPr/>
          </p:nvCxnSpPr>
          <p:spPr>
            <a:xfrm flipV="1">
              <a:off x="9815127" y="4105682"/>
              <a:ext cx="0" cy="3092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50" name="Picture 56" descr="A close-up of a zebra's face&#10;&#10;Description automatically generated">
              <a:extLst>
                <a:ext uri="{FF2B5EF4-FFF2-40B4-BE49-F238E27FC236}">
                  <a16:creationId xmlns:a16="http://schemas.microsoft.com/office/drawing/2014/main" id="{A211C411-F3C0-C701-25FB-B739B1612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5082" b="75054"/>
            <a:stretch/>
          </p:blipFill>
          <p:spPr>
            <a:xfrm>
              <a:off x="9180286" y="5562117"/>
              <a:ext cx="360000" cy="360000"/>
            </a:xfrm>
            <a:prstGeom prst="rect">
              <a:avLst/>
            </a:prstGeom>
          </p:spPr>
        </p:pic>
        <p:pic>
          <p:nvPicPr>
            <p:cNvPr id="51" name="Picture 57" descr="A close-up of a zebra's face&#10;&#10;Description automatically generated">
              <a:extLst>
                <a:ext uri="{FF2B5EF4-FFF2-40B4-BE49-F238E27FC236}">
                  <a16:creationId xmlns:a16="http://schemas.microsoft.com/office/drawing/2014/main" id="{D43E21B5-98F6-9E63-EC87-445198682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354" r="50729" b="75054"/>
            <a:stretch/>
          </p:blipFill>
          <p:spPr>
            <a:xfrm>
              <a:off x="9658105" y="5562117"/>
              <a:ext cx="360000" cy="36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45">
                  <a:extLst>
                    <a:ext uri="{FF2B5EF4-FFF2-40B4-BE49-F238E27FC236}">
                      <a16:creationId xmlns:a16="http://schemas.microsoft.com/office/drawing/2014/main" id="{47122A20-046F-4EFC-B69B-2DE1A3FA0801}"/>
                    </a:ext>
                  </a:extLst>
                </p:cNvPr>
                <p:cNvSpPr txBox="1"/>
                <p:nvPr/>
              </p:nvSpPr>
              <p:spPr>
                <a:xfrm>
                  <a:off x="10135818" y="4334049"/>
                  <a:ext cx="45364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K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K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K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45">
                  <a:extLst>
                    <a:ext uri="{FF2B5EF4-FFF2-40B4-BE49-F238E27FC236}">
                      <a16:creationId xmlns:a16="http://schemas.microsoft.com/office/drawing/2014/main" id="{47122A20-046F-4EFC-B69B-2DE1A3FA08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818" y="4334049"/>
                  <a:ext cx="453649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46">
                  <a:extLst>
                    <a:ext uri="{FF2B5EF4-FFF2-40B4-BE49-F238E27FC236}">
                      <a16:creationId xmlns:a16="http://schemas.microsoft.com/office/drawing/2014/main" id="{D2DB2FE2-2217-720F-8359-9CB42371C448}"/>
                    </a:ext>
                  </a:extLst>
                </p:cNvPr>
                <p:cNvSpPr txBox="1"/>
                <p:nvPr/>
              </p:nvSpPr>
              <p:spPr>
                <a:xfrm>
                  <a:off x="10150526" y="5456768"/>
                  <a:ext cx="45364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K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K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K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46">
                  <a:extLst>
                    <a:ext uri="{FF2B5EF4-FFF2-40B4-BE49-F238E27FC236}">
                      <a16:creationId xmlns:a16="http://schemas.microsoft.com/office/drawing/2014/main" id="{D2DB2FE2-2217-720F-8359-9CB42371C4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0526" y="5456768"/>
                  <a:ext cx="453649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ounded Rectangle 20">
              <a:extLst>
                <a:ext uri="{FF2B5EF4-FFF2-40B4-BE49-F238E27FC236}">
                  <a16:creationId xmlns:a16="http://schemas.microsoft.com/office/drawing/2014/main" id="{E6B90FEC-1E12-7B09-BD93-753FF1AA5C6F}"/>
                </a:ext>
              </a:extLst>
            </p:cNvPr>
            <p:cNvSpPr/>
            <p:nvPr/>
          </p:nvSpPr>
          <p:spPr>
            <a:xfrm>
              <a:off x="8780728" y="4422870"/>
              <a:ext cx="180000" cy="360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*</a:t>
              </a:r>
              <a:endParaRPr lang="en-KR" altLang="ko-KR" sz="10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5" name="Rounded Rectangle 25">
              <a:extLst>
                <a:ext uri="{FF2B5EF4-FFF2-40B4-BE49-F238E27FC236}">
                  <a16:creationId xmlns:a16="http://schemas.microsoft.com/office/drawing/2014/main" id="{EEC526A3-5C1B-8F81-D552-23101A3CFB10}"/>
                </a:ext>
              </a:extLst>
            </p:cNvPr>
            <p:cNvSpPr/>
            <p:nvPr/>
          </p:nvSpPr>
          <p:spPr>
            <a:xfrm>
              <a:off x="8600728" y="4422870"/>
              <a:ext cx="180000" cy="3600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K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0</a:t>
              </a:r>
              <a:endParaRPr lang="en-KR" sz="10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56" name="Straight Arrow Connector 30">
              <a:extLst>
                <a:ext uri="{FF2B5EF4-FFF2-40B4-BE49-F238E27FC236}">
                  <a16:creationId xmlns:a16="http://schemas.microsoft.com/office/drawing/2014/main" id="{2BA05E2B-A727-E7CC-AE9E-658A8D1E4445}"/>
                </a:ext>
              </a:extLst>
            </p:cNvPr>
            <p:cNvCxnSpPr/>
            <p:nvPr/>
          </p:nvCxnSpPr>
          <p:spPr>
            <a:xfrm flipV="1">
              <a:off x="8880173" y="4105115"/>
              <a:ext cx="0" cy="3092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684C727C-93CF-0108-2323-E9F5639F2933}"/>
                </a:ext>
              </a:extLst>
            </p:cNvPr>
            <p:cNvGrpSpPr/>
            <p:nvPr/>
          </p:nvGrpSpPr>
          <p:grpSpPr>
            <a:xfrm>
              <a:off x="9838967" y="2659591"/>
              <a:ext cx="674450" cy="347538"/>
              <a:chOff x="4421009" y="3900054"/>
              <a:chExt cx="674450" cy="347538"/>
            </a:xfrm>
          </p:grpSpPr>
          <p:sp>
            <p:nvSpPr>
              <p:cNvPr id="62" name="Rounded Rectangle 35">
                <a:extLst>
                  <a:ext uri="{FF2B5EF4-FFF2-40B4-BE49-F238E27FC236}">
                    <a16:creationId xmlns:a16="http://schemas.microsoft.com/office/drawing/2014/main" id="{286EC0EF-6F7B-8740-CDA0-EBAACFB99150}"/>
                  </a:ext>
                </a:extLst>
              </p:cNvPr>
              <p:cNvSpPr/>
              <p:nvPr/>
            </p:nvSpPr>
            <p:spPr>
              <a:xfrm>
                <a:off x="4547895" y="4022832"/>
                <a:ext cx="547564" cy="22476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K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900" b="1" dirty="0" err="1">
                    <a:solidFill>
                      <a:schemeClr val="tx1"/>
                    </a:solidFill>
                    <a:latin typeface="Aptos" panose="020B0004020202020204" pitchFamily="34" charset="0"/>
                    <a:cs typeface="Times New Roman" panose="02020603050405020304" pitchFamily="18" charset="0"/>
                  </a:rPr>
                  <a:t>LoRA</a:t>
                </a:r>
                <a:endParaRPr lang="en-KR" sz="900" b="1" dirty="0">
                  <a:solidFill>
                    <a:schemeClr val="tx1"/>
                  </a:solidFill>
                  <a:latin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3" name="Picture 4" descr="Fire icon">
                <a:extLst>
                  <a:ext uri="{FF2B5EF4-FFF2-40B4-BE49-F238E27FC236}">
                    <a16:creationId xmlns:a16="http://schemas.microsoft.com/office/drawing/2014/main" id="{B1A69E62-9635-5CB9-D764-D220E22A52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1009" y="3900054"/>
                <a:ext cx="254628" cy="25462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8" name="Picture 2" descr="Snowflake icon">
              <a:extLst>
                <a:ext uri="{FF2B5EF4-FFF2-40B4-BE49-F238E27FC236}">
                  <a16:creationId xmlns:a16="http://schemas.microsoft.com/office/drawing/2014/main" id="{2B41C688-DD90-6BD0-0FE5-11328288F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3798" y="1375943"/>
              <a:ext cx="288000" cy="288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Snowflake icon">
              <a:extLst>
                <a:ext uri="{FF2B5EF4-FFF2-40B4-BE49-F238E27FC236}">
                  <a16:creationId xmlns:a16="http://schemas.microsoft.com/office/drawing/2014/main" id="{6611A193-68B2-139E-15EC-73010A90B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098" y="1868737"/>
              <a:ext cx="288000" cy="288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Snowflake icon">
              <a:extLst>
                <a:ext uri="{FF2B5EF4-FFF2-40B4-BE49-F238E27FC236}">
                  <a16:creationId xmlns:a16="http://schemas.microsoft.com/office/drawing/2014/main" id="{543DB068-4718-432A-4398-BE5C0DFB7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7062" y="2793315"/>
              <a:ext cx="288000" cy="288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Snowflake icon">
              <a:extLst>
                <a:ext uri="{FF2B5EF4-FFF2-40B4-BE49-F238E27FC236}">
                  <a16:creationId xmlns:a16="http://schemas.microsoft.com/office/drawing/2014/main" id="{A9325C15-411A-13FF-CE3B-364C76D01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8904" y="3345473"/>
              <a:ext cx="288000" cy="288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4" name="제목 1">
            <a:extLst>
              <a:ext uri="{FF2B5EF4-FFF2-40B4-BE49-F238E27FC236}">
                <a16:creationId xmlns:a16="http://schemas.microsoft.com/office/drawing/2014/main" id="{0C557ED0-3D50-3F35-7CE9-6396A174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Model Design: Fine-tune Methods</a:t>
            </a:r>
            <a:endParaRPr lang="ko-KR" altLang="en-US" dirty="0"/>
          </a:p>
        </p:txBody>
      </p:sp>
      <p:pic>
        <p:nvPicPr>
          <p:cNvPr id="86" name="그림 85">
            <a:extLst>
              <a:ext uri="{FF2B5EF4-FFF2-40B4-BE49-F238E27FC236}">
                <a16:creationId xmlns:a16="http://schemas.microsoft.com/office/drawing/2014/main" id="{1F57D323-6B14-A827-C710-B72666E26E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530"/>
          <a:stretch/>
        </p:blipFill>
        <p:spPr>
          <a:xfrm>
            <a:off x="6288827" y="2637505"/>
            <a:ext cx="4189847" cy="18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62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제목 1">
            <a:extLst>
              <a:ext uri="{FF2B5EF4-FFF2-40B4-BE49-F238E27FC236}">
                <a16:creationId xmlns:a16="http://schemas.microsoft.com/office/drawing/2014/main" id="{0C557ED0-3D50-3F35-7CE9-6396A174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Model Design: Fine-tune Methods</a:t>
            </a:r>
            <a:endParaRPr lang="ko-KR" altLang="en-US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1D2F6317-898C-6106-2496-F3DD52B8E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455845"/>
              </p:ext>
            </p:extLst>
          </p:nvPr>
        </p:nvGraphicFramePr>
        <p:xfrm>
          <a:off x="235525" y="2593827"/>
          <a:ext cx="11720950" cy="167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347">
                  <a:extLst>
                    <a:ext uri="{9D8B030D-6E8A-4147-A177-3AD203B41FA5}">
                      <a16:colId xmlns:a16="http://schemas.microsoft.com/office/drawing/2014/main" val="3142992284"/>
                    </a:ext>
                  </a:extLst>
                </a:gridCol>
                <a:gridCol w="1260889">
                  <a:extLst>
                    <a:ext uri="{9D8B030D-6E8A-4147-A177-3AD203B41FA5}">
                      <a16:colId xmlns:a16="http://schemas.microsoft.com/office/drawing/2014/main" val="1372046401"/>
                    </a:ext>
                  </a:extLst>
                </a:gridCol>
                <a:gridCol w="1465119">
                  <a:extLst>
                    <a:ext uri="{9D8B030D-6E8A-4147-A177-3AD203B41FA5}">
                      <a16:colId xmlns:a16="http://schemas.microsoft.com/office/drawing/2014/main" val="3463118643"/>
                    </a:ext>
                  </a:extLst>
                </a:gridCol>
                <a:gridCol w="1465119">
                  <a:extLst>
                    <a:ext uri="{9D8B030D-6E8A-4147-A177-3AD203B41FA5}">
                      <a16:colId xmlns:a16="http://schemas.microsoft.com/office/drawing/2014/main" val="2345970834"/>
                    </a:ext>
                  </a:extLst>
                </a:gridCol>
                <a:gridCol w="1465119">
                  <a:extLst>
                    <a:ext uri="{9D8B030D-6E8A-4147-A177-3AD203B41FA5}">
                      <a16:colId xmlns:a16="http://schemas.microsoft.com/office/drawing/2014/main" val="415786330"/>
                    </a:ext>
                  </a:extLst>
                </a:gridCol>
                <a:gridCol w="1465119">
                  <a:extLst>
                    <a:ext uri="{9D8B030D-6E8A-4147-A177-3AD203B41FA5}">
                      <a16:colId xmlns:a16="http://schemas.microsoft.com/office/drawing/2014/main" val="835658541"/>
                    </a:ext>
                  </a:extLst>
                </a:gridCol>
                <a:gridCol w="1465119">
                  <a:extLst>
                    <a:ext uri="{9D8B030D-6E8A-4147-A177-3AD203B41FA5}">
                      <a16:colId xmlns:a16="http://schemas.microsoft.com/office/drawing/2014/main" val="508639232"/>
                    </a:ext>
                  </a:extLst>
                </a:gridCol>
                <a:gridCol w="1465119">
                  <a:extLst>
                    <a:ext uri="{9D8B030D-6E8A-4147-A177-3AD203B41FA5}">
                      <a16:colId xmlns:a16="http://schemas.microsoft.com/office/drawing/2014/main" val="2043100081"/>
                    </a:ext>
                  </a:extLst>
                </a:gridCol>
              </a:tblGrid>
              <a:tr h="404091">
                <a:tc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# Trainable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Internal Validation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External Validation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72814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Parameters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AUC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Spec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Sens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AUC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Spec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Sens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798079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600" b="1" kern="100" dirty="0" err="1"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altLang="ko-KR" sz="1600" b="1" kern="100" dirty="0"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PMC</a:t>
                      </a:r>
                      <a:endParaRPr lang="ko-KR" altLang="ko-KR" sz="16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600" b="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11 M</a:t>
                      </a:r>
                      <a:endParaRPr lang="ko-KR" sz="1600" b="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0.8269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0.8057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0.7306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0.8051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0.7296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0.7556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474955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 err="1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PMC </a:t>
                      </a:r>
                      <a:r>
                        <a:rPr lang="en-US" sz="1600" b="1" kern="100" dirty="0" err="1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LoRA</a:t>
                      </a:r>
                      <a:endParaRPr lang="ko-KR" sz="1600" b="1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0.89 M</a:t>
                      </a:r>
                      <a:endParaRPr lang="ko-KR" sz="1600" b="1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0.8404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0.8557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0.7012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0.8113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0.6963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0.8111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311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089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F150D-A54C-4C1B-2D9E-C02E65FD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Model Selection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BF6945B-E853-91C9-73FB-08B47EEA9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49"/>
          <a:stretch/>
        </p:blipFill>
        <p:spPr>
          <a:xfrm>
            <a:off x="2533153" y="1914408"/>
            <a:ext cx="7125694" cy="302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8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F150D-A54C-4C1B-2D9E-C02E65FD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Additional Techniques: Data-level </a:t>
            </a:r>
            <a:r>
              <a:rPr lang="en-US" altLang="ko-KR" b="1" dirty="0"/>
              <a:t>Ensemble</a:t>
            </a:r>
            <a:endParaRPr lang="ko-KR" altLang="en-US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1F84190-1AA8-726D-92BD-EB5DF4443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31" t="39507" r="4733" b="4587"/>
          <a:stretch/>
        </p:blipFill>
        <p:spPr>
          <a:xfrm>
            <a:off x="838200" y="1644074"/>
            <a:ext cx="3876790" cy="4848801"/>
          </a:xfrm>
          <a:prstGeom prst="rect">
            <a:avLst/>
          </a:prstGeom>
        </p:spPr>
      </p:pic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0998C425-083A-EF8C-140D-3CBF93681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60327"/>
              </p:ext>
            </p:extLst>
          </p:nvPr>
        </p:nvGraphicFramePr>
        <p:xfrm>
          <a:off x="5032167" y="2110799"/>
          <a:ext cx="6487888" cy="167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020">
                  <a:extLst>
                    <a:ext uri="{9D8B030D-6E8A-4147-A177-3AD203B41FA5}">
                      <a16:colId xmlns:a16="http://schemas.microsoft.com/office/drawing/2014/main" val="3142992284"/>
                    </a:ext>
                  </a:extLst>
                </a:gridCol>
                <a:gridCol w="1256145">
                  <a:extLst>
                    <a:ext uri="{9D8B030D-6E8A-4147-A177-3AD203B41FA5}">
                      <a16:colId xmlns:a16="http://schemas.microsoft.com/office/drawing/2014/main" val="3463118643"/>
                    </a:ext>
                  </a:extLst>
                </a:gridCol>
                <a:gridCol w="1311564">
                  <a:extLst>
                    <a:ext uri="{9D8B030D-6E8A-4147-A177-3AD203B41FA5}">
                      <a16:colId xmlns:a16="http://schemas.microsoft.com/office/drawing/2014/main" val="2345970834"/>
                    </a:ext>
                  </a:extLst>
                </a:gridCol>
                <a:gridCol w="1350159">
                  <a:extLst>
                    <a:ext uri="{9D8B030D-6E8A-4147-A177-3AD203B41FA5}">
                      <a16:colId xmlns:a16="http://schemas.microsoft.com/office/drawing/2014/main" val="415786330"/>
                    </a:ext>
                  </a:extLst>
                </a:gridCol>
              </a:tblGrid>
              <a:tr h="404091">
                <a:tc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Internal Validation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72814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AUC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Spec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Sens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798079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600" b="1" kern="100" dirty="0" err="1"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altLang="ko-KR" sz="1600" b="1" kern="100" dirty="0"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PMC </a:t>
                      </a:r>
                      <a:r>
                        <a:rPr lang="en-US" altLang="ko-KR" sz="1600" b="1" kern="100" dirty="0" err="1"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LoRA</a:t>
                      </a:r>
                      <a:endParaRPr lang="ko-KR" altLang="ko-KR" sz="1600" b="1" kern="100" dirty="0"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0.8404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0.8557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0.7012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36269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 err="1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PMC </a:t>
                      </a:r>
                      <a:r>
                        <a:rPr lang="en-US" sz="1600" b="1" kern="100" dirty="0" err="1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LoRA</a:t>
                      </a: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+ Ensemble</a:t>
                      </a:r>
                      <a:endParaRPr lang="ko-KR" sz="1600" b="1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0.8539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0.8230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0.7739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048178"/>
                  </a:ext>
                </a:extLst>
              </a:tr>
            </a:tbl>
          </a:graphicData>
        </a:graphic>
      </p:graphicFrame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FC51DF3D-D3A2-2B75-0CD2-B3AE2152F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469258"/>
              </p:ext>
            </p:extLst>
          </p:nvPr>
        </p:nvGraphicFramePr>
        <p:xfrm>
          <a:off x="5032167" y="4141925"/>
          <a:ext cx="6487888" cy="167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020">
                  <a:extLst>
                    <a:ext uri="{9D8B030D-6E8A-4147-A177-3AD203B41FA5}">
                      <a16:colId xmlns:a16="http://schemas.microsoft.com/office/drawing/2014/main" val="3142992284"/>
                    </a:ext>
                  </a:extLst>
                </a:gridCol>
                <a:gridCol w="1256145">
                  <a:extLst>
                    <a:ext uri="{9D8B030D-6E8A-4147-A177-3AD203B41FA5}">
                      <a16:colId xmlns:a16="http://schemas.microsoft.com/office/drawing/2014/main" val="3463118643"/>
                    </a:ext>
                  </a:extLst>
                </a:gridCol>
                <a:gridCol w="1311564">
                  <a:extLst>
                    <a:ext uri="{9D8B030D-6E8A-4147-A177-3AD203B41FA5}">
                      <a16:colId xmlns:a16="http://schemas.microsoft.com/office/drawing/2014/main" val="2345970834"/>
                    </a:ext>
                  </a:extLst>
                </a:gridCol>
                <a:gridCol w="1350159">
                  <a:extLst>
                    <a:ext uri="{9D8B030D-6E8A-4147-A177-3AD203B41FA5}">
                      <a16:colId xmlns:a16="http://schemas.microsoft.com/office/drawing/2014/main" val="415786330"/>
                    </a:ext>
                  </a:extLst>
                </a:gridCol>
              </a:tblGrid>
              <a:tr h="404091">
                <a:tc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External Validation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72814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AUC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Spec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Sens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798079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600" b="1" kern="100" dirty="0" err="1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altLang="ko-KR" sz="1600" b="1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PMC </a:t>
                      </a:r>
                      <a:r>
                        <a:rPr lang="en-US" altLang="ko-KR" sz="1600" b="1" kern="100" dirty="0" err="1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LoRA</a:t>
                      </a:r>
                      <a:endParaRPr lang="ko-KR" altLang="ko-KR" sz="1600" b="1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0.8113</a:t>
                      </a:r>
                      <a:endParaRPr lang="ko-KR" sz="16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0.6963</a:t>
                      </a:r>
                      <a:endParaRPr lang="ko-KR" sz="16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0.8111</a:t>
                      </a:r>
                      <a:endParaRPr lang="ko-KR" sz="16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36269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 err="1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sz="1600" b="1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PMC </a:t>
                      </a:r>
                      <a:r>
                        <a:rPr lang="en-US" sz="1600" b="1" kern="100" dirty="0" err="1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LoRA</a:t>
                      </a:r>
                      <a:r>
                        <a:rPr lang="en-US" sz="1600" b="1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+ Ensemble</a:t>
                      </a:r>
                      <a:endParaRPr lang="ko-KR" sz="1600" b="1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0.8656</a:t>
                      </a:r>
                      <a:endParaRPr lang="ko-KR" sz="16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0.8111</a:t>
                      </a:r>
                      <a:endParaRPr lang="ko-KR" sz="16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0.7611</a:t>
                      </a:r>
                      <a:endParaRPr lang="ko-KR" sz="16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048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625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F150D-A54C-4C1B-2D9E-C02E65FD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Additional Techniques: </a:t>
            </a:r>
            <a:r>
              <a:rPr lang="en-US" altLang="ko-KR" b="1" dirty="0"/>
              <a:t>Clinical</a:t>
            </a:r>
            <a:r>
              <a:rPr lang="en-US" altLang="ko-KR" dirty="0"/>
              <a:t> information</a:t>
            </a:r>
            <a:endParaRPr lang="ko-KR" altLang="en-US" dirty="0"/>
          </a:p>
        </p:txBody>
      </p:sp>
      <p:graphicFrame>
        <p:nvGraphicFramePr>
          <p:cNvPr id="96" name="표 95">
            <a:extLst>
              <a:ext uri="{FF2B5EF4-FFF2-40B4-BE49-F238E27FC236}">
                <a16:creationId xmlns:a16="http://schemas.microsoft.com/office/drawing/2014/main" id="{F5A0F75A-C4F4-F942-1C6D-A64B18CDC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728784"/>
              </p:ext>
            </p:extLst>
          </p:nvPr>
        </p:nvGraphicFramePr>
        <p:xfrm>
          <a:off x="5032167" y="2110799"/>
          <a:ext cx="6487888" cy="167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020">
                  <a:extLst>
                    <a:ext uri="{9D8B030D-6E8A-4147-A177-3AD203B41FA5}">
                      <a16:colId xmlns:a16="http://schemas.microsoft.com/office/drawing/2014/main" val="3142992284"/>
                    </a:ext>
                  </a:extLst>
                </a:gridCol>
                <a:gridCol w="1256145">
                  <a:extLst>
                    <a:ext uri="{9D8B030D-6E8A-4147-A177-3AD203B41FA5}">
                      <a16:colId xmlns:a16="http://schemas.microsoft.com/office/drawing/2014/main" val="3463118643"/>
                    </a:ext>
                  </a:extLst>
                </a:gridCol>
                <a:gridCol w="1311564">
                  <a:extLst>
                    <a:ext uri="{9D8B030D-6E8A-4147-A177-3AD203B41FA5}">
                      <a16:colId xmlns:a16="http://schemas.microsoft.com/office/drawing/2014/main" val="2345970834"/>
                    </a:ext>
                  </a:extLst>
                </a:gridCol>
                <a:gridCol w="1350159">
                  <a:extLst>
                    <a:ext uri="{9D8B030D-6E8A-4147-A177-3AD203B41FA5}">
                      <a16:colId xmlns:a16="http://schemas.microsoft.com/office/drawing/2014/main" val="415786330"/>
                    </a:ext>
                  </a:extLst>
                </a:gridCol>
              </a:tblGrid>
              <a:tr h="404091">
                <a:tc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Internal Validation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72814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AUC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Spec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Sens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798079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600" b="1" kern="100" dirty="0" err="1"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altLang="ko-KR" sz="1600" b="1" kern="100" dirty="0"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PMC </a:t>
                      </a:r>
                      <a:r>
                        <a:rPr lang="en-US" altLang="ko-KR" sz="1600" b="1" kern="100" dirty="0" err="1"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LoRA</a:t>
                      </a:r>
                      <a:endParaRPr lang="ko-KR" altLang="ko-KR" sz="1600" b="1" kern="100" dirty="0"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0.8404</a:t>
                      </a:r>
                      <a:endParaRPr lang="ko-KR" sz="1600" b="1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0.8557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0.7012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36269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 err="1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PMC </a:t>
                      </a:r>
                      <a:r>
                        <a:rPr lang="en-US" sz="1600" b="1" kern="100" dirty="0" err="1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LoRA</a:t>
                      </a: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+ Clinical</a:t>
                      </a:r>
                      <a:endParaRPr lang="ko-KR" sz="1600" b="1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0.8307</a:t>
                      </a:r>
                      <a:endParaRPr lang="ko-KR" sz="1600" b="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0.8016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0.7418</a:t>
                      </a:r>
                      <a:endParaRPr lang="ko-KR" sz="1600" kern="100" dirty="0">
                        <a:effectLst/>
                        <a:latin typeface="Aptos" panose="020B00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048178"/>
                  </a:ext>
                </a:extLst>
              </a:tr>
            </a:tbl>
          </a:graphicData>
        </a:graphic>
      </p:graphicFrame>
      <p:graphicFrame>
        <p:nvGraphicFramePr>
          <p:cNvPr id="97" name="표 96">
            <a:extLst>
              <a:ext uri="{FF2B5EF4-FFF2-40B4-BE49-F238E27FC236}">
                <a16:creationId xmlns:a16="http://schemas.microsoft.com/office/drawing/2014/main" id="{793AC2A8-6513-8ED8-3335-61BAD3592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624207"/>
              </p:ext>
            </p:extLst>
          </p:nvPr>
        </p:nvGraphicFramePr>
        <p:xfrm>
          <a:off x="5032167" y="4141925"/>
          <a:ext cx="6487888" cy="167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020">
                  <a:extLst>
                    <a:ext uri="{9D8B030D-6E8A-4147-A177-3AD203B41FA5}">
                      <a16:colId xmlns:a16="http://schemas.microsoft.com/office/drawing/2014/main" val="3142992284"/>
                    </a:ext>
                  </a:extLst>
                </a:gridCol>
                <a:gridCol w="1256145">
                  <a:extLst>
                    <a:ext uri="{9D8B030D-6E8A-4147-A177-3AD203B41FA5}">
                      <a16:colId xmlns:a16="http://schemas.microsoft.com/office/drawing/2014/main" val="3463118643"/>
                    </a:ext>
                  </a:extLst>
                </a:gridCol>
                <a:gridCol w="1311564">
                  <a:extLst>
                    <a:ext uri="{9D8B030D-6E8A-4147-A177-3AD203B41FA5}">
                      <a16:colId xmlns:a16="http://schemas.microsoft.com/office/drawing/2014/main" val="2345970834"/>
                    </a:ext>
                  </a:extLst>
                </a:gridCol>
                <a:gridCol w="1350159">
                  <a:extLst>
                    <a:ext uri="{9D8B030D-6E8A-4147-A177-3AD203B41FA5}">
                      <a16:colId xmlns:a16="http://schemas.microsoft.com/office/drawing/2014/main" val="415786330"/>
                    </a:ext>
                  </a:extLst>
                </a:gridCol>
              </a:tblGrid>
              <a:tr h="404091">
                <a:tc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External Validation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72814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AUC</a:t>
                      </a:r>
                      <a:endParaRPr lang="ko-KR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Spec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Sens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798079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600" b="1" kern="100" dirty="0" err="1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altLang="ko-KR" sz="1600" b="1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PMC </a:t>
                      </a:r>
                      <a:r>
                        <a:rPr lang="en-US" altLang="ko-KR" sz="1600" b="1" kern="100" dirty="0" err="1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LoRA</a:t>
                      </a:r>
                      <a:endParaRPr lang="ko-KR" altLang="ko-KR" sz="1600" b="1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0.8113</a:t>
                      </a:r>
                      <a:endParaRPr lang="ko-KR" sz="1600" b="1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0.6963</a:t>
                      </a:r>
                      <a:endParaRPr lang="ko-KR" sz="16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0.8111</a:t>
                      </a:r>
                      <a:endParaRPr lang="ko-KR" sz="16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36269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 err="1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ViT</a:t>
                      </a:r>
                      <a:r>
                        <a:rPr lang="en-US" sz="1600" b="1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PMC </a:t>
                      </a:r>
                      <a:r>
                        <a:rPr lang="en-US" sz="1600" b="1" kern="100" dirty="0" err="1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LoRA</a:t>
                      </a:r>
                      <a:r>
                        <a:rPr lang="en-US" sz="1600" b="1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altLang="ko-KR" sz="1600" b="1" kern="100" dirty="0"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Clinical</a:t>
                      </a:r>
                      <a:endParaRPr lang="ko-KR" sz="1600" b="1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0.8103</a:t>
                      </a:r>
                      <a:endParaRPr lang="ko-KR" sz="160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0.6741</a:t>
                      </a:r>
                      <a:endParaRPr lang="ko-KR" sz="16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0.8611</a:t>
                      </a:r>
                      <a:endParaRPr lang="ko-KR" sz="16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048178"/>
                  </a:ext>
                </a:extLst>
              </a:tr>
            </a:tbl>
          </a:graphicData>
        </a:graphic>
      </p:graphicFrame>
      <p:pic>
        <p:nvPicPr>
          <p:cNvPr id="99" name="그림 98">
            <a:extLst>
              <a:ext uri="{FF2B5EF4-FFF2-40B4-BE49-F238E27FC236}">
                <a16:creationId xmlns:a16="http://schemas.microsoft.com/office/drawing/2014/main" id="{198A15FC-F1AC-690D-19C9-95F14D443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2255404"/>
            <a:ext cx="4192335" cy="32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7F8298-27F5-A511-1340-76A63838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ptos Display" panose="020B0004020202020204" pitchFamily="34" charset="0"/>
                <a:cs typeface="Times New Roman" panose="02020603050405020304" pitchFamily="18" charset="0"/>
              </a:rPr>
              <a:t>Osteoporotic Vertebral Compression Fracture</a:t>
            </a:r>
            <a:endParaRPr lang="en-KR" dirty="0">
              <a:latin typeface="Aptos Display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DEF35A9-CB1A-19B1-5B30-FBE03A9419F9}"/>
              </a:ext>
            </a:extLst>
          </p:cNvPr>
          <p:cNvGrpSpPr/>
          <p:nvPr/>
        </p:nvGrpSpPr>
        <p:grpSpPr>
          <a:xfrm>
            <a:off x="555118" y="1690688"/>
            <a:ext cx="11169511" cy="4560207"/>
            <a:chOff x="838200" y="1690688"/>
            <a:chExt cx="11169511" cy="456020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BE140BE-E1C9-D266-6F0F-EECDB865A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90688"/>
              <a:ext cx="4560207" cy="4560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A015315F-EAA0-1BEE-8F13-D1FEA8CD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447" y="3225331"/>
              <a:ext cx="2006600" cy="14605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D3F9CF-FE07-94CD-24C5-F5CB9DE55702}"/>
                </a:ext>
              </a:extLst>
            </p:cNvPr>
            <p:cNvSpPr/>
            <p:nvPr/>
          </p:nvSpPr>
          <p:spPr>
            <a:xfrm>
              <a:off x="2209882" y="3970791"/>
              <a:ext cx="908421" cy="6998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1C6569-F5F9-13D7-ABBD-548D21F993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8303" y="3225331"/>
              <a:ext cx="2277144" cy="745460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41F3618-8A33-2DFA-D5ED-662F70049A39}"/>
                </a:ext>
              </a:extLst>
            </p:cNvPr>
            <p:cNvCxnSpPr>
              <a:cxnSpLocks/>
            </p:cNvCxnSpPr>
            <p:nvPr/>
          </p:nvCxnSpPr>
          <p:spPr>
            <a:xfrm>
              <a:off x="3118303" y="4670621"/>
              <a:ext cx="2277144" cy="15210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A60A5DF-914E-0752-7F9C-5DF4D8B20BE3}"/>
                </a:ext>
              </a:extLst>
            </p:cNvPr>
            <p:cNvGrpSpPr/>
            <p:nvPr/>
          </p:nvGrpSpPr>
          <p:grpSpPr>
            <a:xfrm>
              <a:off x="7675550" y="3622704"/>
              <a:ext cx="4332161" cy="984999"/>
              <a:chOff x="6879519" y="3612703"/>
              <a:chExt cx="4332161" cy="984999"/>
            </a:xfrm>
          </p:grpSpPr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48F0BBEE-0407-BDFB-1D62-103CDD699FAA}"/>
                  </a:ext>
                </a:extLst>
              </p:cNvPr>
              <p:cNvGrpSpPr/>
              <p:nvPr/>
            </p:nvGrpSpPr>
            <p:grpSpPr>
              <a:xfrm>
                <a:off x="6879519" y="3612703"/>
                <a:ext cx="1597981" cy="984999"/>
                <a:chOff x="8842159" y="2890130"/>
                <a:chExt cx="1597981" cy="984999"/>
              </a:xfrm>
            </p:grpSpPr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285BCD2-AA0F-A1FE-D802-38BEE5C3BF9B}"/>
                    </a:ext>
                  </a:extLst>
                </p:cNvPr>
                <p:cNvSpPr txBox="1"/>
                <p:nvPr/>
              </p:nvSpPr>
              <p:spPr>
                <a:xfrm>
                  <a:off x="9138447" y="3413464"/>
                  <a:ext cx="10390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dirty="0">
                      <a:latin typeface="Aptos" panose="020B0004020202020204" pitchFamily="34" charset="0"/>
                      <a:cs typeface="Times New Roman" panose="02020603050405020304" pitchFamily="18" charset="0"/>
                    </a:rPr>
                    <a:t>7-37%</a:t>
                  </a:r>
                  <a:endParaRPr lang="ko-KR" altLang="en-US" sz="2400" dirty="0">
                    <a:latin typeface="Aptos" panose="020B00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" name="화살표: 오른쪽 2">
                  <a:extLst>
                    <a:ext uri="{FF2B5EF4-FFF2-40B4-BE49-F238E27FC236}">
                      <a16:creationId xmlns:a16="http://schemas.microsoft.com/office/drawing/2014/main" id="{ACB6F79B-706E-7FF2-05F2-B7CDC9690617}"/>
                    </a:ext>
                  </a:extLst>
                </p:cNvPr>
                <p:cNvSpPr/>
                <p:nvPr/>
              </p:nvSpPr>
              <p:spPr>
                <a:xfrm>
                  <a:off x="8842159" y="2890130"/>
                  <a:ext cx="1597981" cy="538870"/>
                </a:xfrm>
                <a:prstGeom prst="rightArrow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B48F30-C31A-C58D-7C13-A4B0AB4C05D9}"/>
                  </a:ext>
                </a:extLst>
              </p:cNvPr>
              <p:cNvSpPr txBox="1"/>
              <p:nvPr/>
            </p:nvSpPr>
            <p:spPr>
              <a:xfrm>
                <a:off x="8572496" y="3651305"/>
                <a:ext cx="2639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400" dirty="0">
                    <a:latin typeface="Aptos" panose="020B0004020202020204" pitchFamily="34" charset="0"/>
                    <a:cs typeface="Times New Roman" panose="02020603050405020304" pitchFamily="18" charset="0"/>
                  </a:rPr>
                  <a:t>Vertebral Collapse</a:t>
                </a:r>
                <a:endParaRPr lang="ko-KR" altLang="en-US" sz="2400" dirty="0">
                  <a:latin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9219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F150D-A54C-4C1B-2D9E-C02E65FD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Additional Techniques</a:t>
            </a:r>
            <a:endParaRPr lang="ko-KR" altLang="en-US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714FF38-ED90-A9E5-CE7F-B53A7FD22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30"/>
          <a:stretch/>
        </p:blipFill>
        <p:spPr>
          <a:xfrm>
            <a:off x="2733205" y="2243043"/>
            <a:ext cx="6725589" cy="23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51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3DB01F-44BC-94F6-47DC-A4024857D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Hyperparameter Tuning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C9D5B1B-79C7-E901-34B8-BED885868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1280"/>
            <a:ext cx="10439400" cy="256947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061EE72-9128-027B-C1F0-32410237C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22768"/>
            <a:ext cx="10439400" cy="227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29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537D37-CCDC-A399-A0EF-9AEC1CD0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Hyperparameter Tuning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902B7E-7828-9217-E88B-A7ACFF00E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27" y="1690688"/>
            <a:ext cx="10882745" cy="4351338"/>
          </a:xfrm>
        </p:spPr>
        <p:txBody>
          <a:bodyPr>
            <a:normAutofit/>
          </a:bodyPr>
          <a:lstStyle/>
          <a:p>
            <a:r>
              <a:rPr lang="en-US" altLang="ko-KR" dirty="0"/>
              <a:t>(1) Short epoch + Broad range fixed learning rate</a:t>
            </a:r>
          </a:p>
          <a:p>
            <a:pPr lvl="1"/>
            <a:r>
              <a:rPr lang="en-US" altLang="ko-KR" dirty="0"/>
              <a:t>Objective: </a:t>
            </a:r>
            <a:r>
              <a:rPr lang="en-US" altLang="ko-KR" b="0" i="0" dirty="0">
                <a:effectLst/>
                <a:highlight>
                  <a:srgbClr val="FFFFFF"/>
                </a:highlight>
                <a:latin typeface="Apple SD Gothic Neo"/>
              </a:rPr>
              <a:t>Identify “possible” range (underfitting X, overfitting X)</a:t>
            </a:r>
          </a:p>
          <a:p>
            <a:r>
              <a:rPr lang="en-US" altLang="ko-KR" dirty="0"/>
              <a:t>(2) Longer epoch + Narrow range fixed learning rate + Other </a:t>
            </a:r>
            <a:r>
              <a:rPr lang="en-US" altLang="ko-KR" dirty="0" err="1"/>
              <a:t>h.p.</a:t>
            </a:r>
            <a:r>
              <a:rPr lang="en-US" altLang="ko-KR" dirty="0"/>
              <a:t> tune</a:t>
            </a:r>
          </a:p>
          <a:p>
            <a:pPr lvl="1"/>
            <a:r>
              <a:rPr lang="en-US" altLang="ko-KR" dirty="0"/>
              <a:t>e.g. weight decay, batch size, </a:t>
            </a:r>
            <a:r>
              <a:rPr lang="en-US" altLang="ko-KR" dirty="0" err="1"/>
              <a:t>lora_rank</a:t>
            </a:r>
            <a:endParaRPr lang="en-US" altLang="ko-KR" dirty="0"/>
          </a:p>
          <a:p>
            <a:pPr lvl="1"/>
            <a:r>
              <a:rPr lang="en-US" altLang="ko-KR" dirty="0"/>
              <a:t>Objective: Stabilize training… Find good candidates!</a:t>
            </a:r>
          </a:p>
          <a:p>
            <a:r>
              <a:rPr lang="en-US" altLang="ko-KR" dirty="0"/>
              <a:t>(3) Scheduler selection + Scheduler </a:t>
            </a:r>
            <a:r>
              <a:rPr lang="en-US" altLang="ko-KR" dirty="0" err="1"/>
              <a:t>h.p.</a:t>
            </a:r>
            <a:r>
              <a:rPr lang="en-US" altLang="ko-KR" dirty="0"/>
              <a:t> tune (e.g. warmup)</a:t>
            </a:r>
          </a:p>
          <a:p>
            <a:pPr lvl="1"/>
            <a:r>
              <a:rPr lang="en-US" altLang="ko-KR" dirty="0"/>
              <a:t>Objective: Find best setting!</a:t>
            </a:r>
          </a:p>
          <a:p>
            <a:r>
              <a:rPr lang="en-US" altLang="ko-KR" dirty="0"/>
              <a:t>(4) Excessive epoch + early stop + seed</a:t>
            </a:r>
          </a:p>
          <a:p>
            <a:pPr lvl="1"/>
            <a:r>
              <a:rPr lang="en-US" altLang="ko-KR" dirty="0"/>
              <a:t>Objective: Find best score!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3568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553D97-DBF9-5DEC-9EE9-21D448FB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Setup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15F000E-CB8F-A02E-A484-099AF01DB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575" y="1751056"/>
            <a:ext cx="5372850" cy="90478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0AC93AD-4F7B-4BFC-DD0C-3315097E0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575" y="2916106"/>
            <a:ext cx="5372850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07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D57626-83F2-B41C-16BD-C92C6707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ROC Curve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BC47F3C9-CADE-71FB-79CC-EBCBA4C2D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259" y="1418896"/>
            <a:ext cx="4877481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75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D57626-83F2-B41C-16BD-C92C6707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Grad-CAM: </a:t>
            </a:r>
            <a:r>
              <a:rPr lang="en-US" altLang="ko-KR" dirty="0">
                <a:latin typeface="Aptos" panose="020B0004020202020204" pitchFamily="34" charset="0"/>
                <a:cs typeface="Times New Roman" panose="02020603050405020304" pitchFamily="18" charset="0"/>
              </a:rPr>
              <a:t>True</a:t>
            </a:r>
            <a:r>
              <a:rPr lang="ko-KR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Aptos" panose="020B0004020202020204" pitchFamily="34" charset="0"/>
                <a:cs typeface="Times New Roman" panose="02020603050405020304" pitchFamily="18" charset="0"/>
              </a:rPr>
              <a:t>Positive</a:t>
            </a:r>
            <a:r>
              <a:rPr lang="ko-KR" altLang="en-US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Aptos" panose="020B0004020202020204" pitchFamily="34" charset="0"/>
                <a:cs typeface="Times New Roman" panose="02020603050405020304" pitchFamily="18" charset="0"/>
              </a:rPr>
              <a:t>Example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045B0020-08CE-820A-CFD6-8768ECD0E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4" t="15825" r="9766" b="14843"/>
          <a:stretch/>
        </p:blipFill>
        <p:spPr>
          <a:xfrm>
            <a:off x="2147887" y="4171792"/>
            <a:ext cx="7896225" cy="2342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2659CE-4275-1047-B33F-5231B1B37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8" y="1712459"/>
            <a:ext cx="7896224" cy="23287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BC6E2F-20AB-0009-B326-86F38EB9492D}"/>
              </a:ext>
            </a:extLst>
          </p:cNvPr>
          <p:cNvSpPr txBox="1"/>
          <p:nvPr/>
        </p:nvSpPr>
        <p:spPr>
          <a:xfrm>
            <a:off x="737538" y="269216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latin typeface="Aptos" panose="020B0004020202020204" pitchFamily="34" charset="0"/>
                <a:cs typeface="Times New Roman" panose="02020603050405020304" pitchFamily="18" charset="0"/>
              </a:rPr>
              <a:t>CNN</a:t>
            </a:r>
            <a:endParaRPr lang="ko-KR" alt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71B293-8E0D-56A2-D905-52B054D887E7}"/>
              </a:ext>
            </a:extLst>
          </p:cNvPr>
          <p:cNvSpPr txBox="1"/>
          <p:nvPr/>
        </p:nvSpPr>
        <p:spPr>
          <a:xfrm>
            <a:off x="831313" y="5158553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K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err="1">
                <a:latin typeface="Aptos" panose="020B0004020202020204" pitchFamily="34" charset="0"/>
                <a:cs typeface="Times New Roman" panose="02020603050405020304" pitchFamily="18" charset="0"/>
              </a:rPr>
              <a:t>ViT</a:t>
            </a:r>
            <a:endParaRPr lang="ko-KR" alt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60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B7BF67-6E90-9B26-AA2A-3E5286173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Key Results</a:t>
            </a:r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EB4E4D0-119C-D22B-D77E-497E51F86B1E}"/>
              </a:ext>
            </a:extLst>
          </p:cNvPr>
          <p:cNvGrpSpPr/>
          <p:nvPr/>
        </p:nvGrpSpPr>
        <p:grpSpPr>
          <a:xfrm>
            <a:off x="885825" y="1535202"/>
            <a:ext cx="10467975" cy="4957673"/>
            <a:chOff x="838200" y="1580821"/>
            <a:chExt cx="10467975" cy="4957673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A18B6F2E-D76E-F3B0-CFE0-83D6FDF389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149"/>
            <a:stretch/>
          </p:blipFill>
          <p:spPr>
            <a:xfrm>
              <a:off x="838200" y="1619088"/>
              <a:ext cx="6562605" cy="278981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261856C1-DED6-8566-FD23-A2FB73B1A5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330"/>
            <a:stretch/>
          </p:blipFill>
          <p:spPr>
            <a:xfrm>
              <a:off x="838200" y="4657352"/>
              <a:ext cx="5334000" cy="1881142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208ACA6D-2732-8A17-4C6D-32874873C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2402" y="1580821"/>
              <a:ext cx="3593773" cy="3467429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39D7DDA2-4C1E-0857-6DF4-895544407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344" t="15825" r="9766" b="14843"/>
            <a:stretch/>
          </p:blipFill>
          <p:spPr>
            <a:xfrm>
              <a:off x="6441191" y="5109438"/>
              <a:ext cx="4779259" cy="1418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5888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36706F-E86D-A212-F07C-CF7A82D0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ptos Display" panose="020B0004020202020204" pitchFamily="34" charset="0"/>
                <a:cs typeface="Times New Roman" panose="02020603050405020304" pitchFamily="18" charset="0"/>
              </a:rPr>
              <a:t>Reference</a:t>
            </a:r>
            <a:endParaRPr lang="ko-KR" altLang="en-US" dirty="0">
              <a:latin typeface="Aptos Display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DB8187-A595-6AC7-32CD-87C379F89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err="1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Yabu</a:t>
            </a:r>
            <a:r>
              <a:rPr lang="en-US" altLang="ko-KR" sz="12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, A.</a:t>
            </a:r>
            <a:r>
              <a:rPr lang="en-US" altLang="ko-KR" sz="1200" i="1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 et al.</a:t>
            </a:r>
            <a:r>
              <a:rPr lang="en-US" altLang="ko-KR" sz="12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 Using artificial intelligence to diagnose fresh osteoporotic vertebral fractures on magnetic resonance images. </a:t>
            </a:r>
            <a:r>
              <a:rPr lang="en-US" altLang="ko-KR" sz="1200" i="1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Spine J</a:t>
            </a:r>
            <a:r>
              <a:rPr lang="en-US" altLang="ko-KR" sz="12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1200" b="1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21</a:t>
            </a:r>
            <a:r>
              <a:rPr lang="en-US" altLang="ko-KR" sz="12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, 1652-1658, doi:10.1016/j.spinee.2021.03.006 (2021).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Tomita, N., Cheung, Y. Y. &amp; </a:t>
            </a:r>
            <a:r>
              <a:rPr lang="en-US" altLang="ko-KR" sz="1200" dirty="0" err="1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Hassanpour</a:t>
            </a:r>
            <a:r>
              <a:rPr lang="en-US" altLang="ko-KR" sz="12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, S. Deep neural networks for automatic detection of osteoporotic vertebral fractures on CT scans. </a:t>
            </a:r>
            <a:r>
              <a:rPr lang="en-US" altLang="ko-KR" sz="1200" i="1" dirty="0" err="1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Comput</a:t>
            </a:r>
            <a:r>
              <a:rPr lang="en-US" altLang="ko-KR" sz="1200" i="1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 Biol Med</a:t>
            </a:r>
            <a:r>
              <a:rPr lang="en-US" altLang="ko-KR" sz="12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1200" b="1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98</a:t>
            </a:r>
            <a:r>
              <a:rPr lang="en-US" altLang="ko-KR" sz="12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, 8-15, doi:10.1016/j.compbiomed.2018.05.011 (2018).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Aptos" panose="020B0004020202020204" pitchFamily="34" charset="0"/>
                <a:cs typeface="Times New Roman" panose="02020603050405020304" pitchFamily="18" charset="0"/>
              </a:rPr>
              <a:t>Ashish Vaswani, Noam </a:t>
            </a:r>
            <a:r>
              <a:rPr lang="en-US" altLang="ko-KR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Shazeer</a:t>
            </a:r>
            <a:r>
              <a:rPr lang="en-US" altLang="ko-KR" sz="1200" dirty="0">
                <a:latin typeface="Aptos" panose="020B0004020202020204" pitchFamily="34" charset="0"/>
                <a:cs typeface="Times New Roman" panose="02020603050405020304" pitchFamily="18" charset="0"/>
              </a:rPr>
              <a:t>, Niki Parmar, Jakob </a:t>
            </a:r>
            <a:r>
              <a:rPr lang="en-US" altLang="ko-KR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Uszkoreit</a:t>
            </a:r>
            <a:r>
              <a:rPr lang="en-US" altLang="ko-KR" sz="1200" dirty="0">
                <a:latin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ko-KR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Llion</a:t>
            </a:r>
            <a:r>
              <a:rPr lang="en-US" altLang="ko-KR" sz="1200" dirty="0">
                <a:latin typeface="Aptos" panose="020B0004020202020204" pitchFamily="34" charset="0"/>
                <a:cs typeface="Times New Roman" panose="02020603050405020304" pitchFamily="18" charset="0"/>
              </a:rPr>
              <a:t> Jones, Aidan N Gomez, Lukasz Kaiser, and Illia </a:t>
            </a:r>
            <a:r>
              <a:rPr lang="en-US" altLang="ko-KR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Polosukhin</a:t>
            </a:r>
            <a:r>
              <a:rPr lang="en-US" altLang="ko-KR" sz="1200" dirty="0">
                <a:latin typeface="Aptos" panose="020B0004020202020204" pitchFamily="34" charset="0"/>
                <a:cs typeface="Times New Roman" panose="02020603050405020304" pitchFamily="18" charset="0"/>
              </a:rPr>
              <a:t>. Attention is all you need. </a:t>
            </a:r>
            <a:r>
              <a:rPr lang="en-US" altLang="ko-KR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NeurIPS</a:t>
            </a:r>
            <a:r>
              <a:rPr lang="en-US" altLang="ko-KR" sz="1200" dirty="0">
                <a:latin typeface="Aptos" panose="020B0004020202020204" pitchFamily="34" charset="0"/>
                <a:cs typeface="Times New Roman" panose="02020603050405020304" pitchFamily="18" charset="0"/>
              </a:rPr>
              <a:t>, 2017.</a:t>
            </a:r>
          </a:p>
          <a:p>
            <a:pPr>
              <a:lnSpc>
                <a:spcPct val="150000"/>
              </a:lnSpc>
            </a:pPr>
            <a:r>
              <a:rPr lang="en-US" altLang="ko-KR" sz="1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Dosovitskiy</a:t>
            </a:r>
            <a:r>
              <a:rPr lang="en-US" altLang="ko-KR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A. et al. An image is worth 16x16 words: transformers for image recognition at scale. In </a:t>
            </a:r>
            <a:r>
              <a:rPr lang="en-US" altLang="ko-KR" sz="12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International Conference on Learning Representations</a:t>
            </a:r>
            <a:r>
              <a:rPr lang="en-US" altLang="ko-KR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(ICLR, 2021).</a:t>
            </a:r>
          </a:p>
          <a:p>
            <a:pPr>
              <a:lnSpc>
                <a:spcPct val="150000"/>
              </a:lnSpc>
            </a:pPr>
            <a:r>
              <a:rPr lang="en-US" altLang="ko-KR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Zhang, Y., Jiang, H., Miura, Y., Manning, C. D. &amp; </a:t>
            </a:r>
            <a:r>
              <a:rPr lang="en-US" altLang="ko-KR" sz="1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Langlotz</a:t>
            </a:r>
            <a:r>
              <a:rPr lang="en-US" altLang="ko-KR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C. P. Contrastive learning of medical visual representations from paired images and text. In </a:t>
            </a:r>
            <a:r>
              <a:rPr lang="en-US" altLang="ko-KR" sz="12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Machine Learning for Healthcare Conference</a:t>
            </a:r>
            <a:r>
              <a:rPr lang="en-US" altLang="ko-KR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(eds Lipton, Z. et al.) 2–25 (PMLR, 2022).</a:t>
            </a:r>
          </a:p>
          <a:p>
            <a:pPr>
              <a:lnSpc>
                <a:spcPct val="150000"/>
              </a:lnSpc>
            </a:pPr>
            <a:r>
              <a:rPr lang="en-US" altLang="ko-KR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Alec Radford, Jong Wook Kim, Chris </a:t>
            </a:r>
            <a:r>
              <a:rPr lang="en-US" altLang="ko-KR" sz="12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Hallacy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Aditya Ramesh, Gabriel Goh, </a:t>
            </a:r>
            <a:r>
              <a:rPr lang="en-US" altLang="ko-KR" sz="12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Sandhini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Agarwal, Girish Sastry, Amanda </a:t>
            </a:r>
            <a:r>
              <a:rPr lang="en-US" altLang="ko-KR" sz="12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Askell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Pamela Mishkin, Jack Clark, Gretchen Krueger, and Ilya </a:t>
            </a:r>
            <a:r>
              <a:rPr lang="en-US" altLang="ko-KR" sz="12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Sutskever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 2021. Learning transferable visual models from natural language supervision. In </a:t>
            </a:r>
            <a:r>
              <a:rPr lang="en-US" altLang="ko-KR" sz="12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International Conference on Machine Learning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Aptos" panose="020B0004020202020204" pitchFamily="34" charset="0"/>
                <a:cs typeface="Times New Roman" panose="02020603050405020304" pitchFamily="18" charset="0"/>
              </a:rPr>
              <a:t>E. J. Hu, Y. Shen, P. Wallis, Z. Allen-Zhu, Y. Li, S. Wang, L. Wang, and W. Chen. Lora: Low-rank adaptation of large language models. </a:t>
            </a:r>
            <a:r>
              <a:rPr lang="en-US" altLang="ko-KR" sz="1200" dirty="0" err="1">
                <a:latin typeface="Aptos" panose="020B0004020202020204" pitchFamily="34" charset="0"/>
                <a:cs typeface="Times New Roman" panose="02020603050405020304" pitchFamily="18" charset="0"/>
              </a:rPr>
              <a:t>arXiv</a:t>
            </a:r>
            <a:r>
              <a:rPr lang="en-US" altLang="ko-KR" sz="1200" dirty="0">
                <a:latin typeface="Aptos" panose="020B0004020202020204" pitchFamily="34" charset="0"/>
                <a:cs typeface="Times New Roman" panose="02020603050405020304" pitchFamily="18" charset="0"/>
              </a:rPr>
              <a:t> preprint arXiv:2106.09685, 2021.</a:t>
            </a:r>
            <a:endParaRPr lang="ko-KR" altLang="en-US" sz="12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8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AFEF71-5CB8-FECF-D6B1-3AC343B9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cs typeface="Times New Roman" panose="02020603050405020304" pitchFamily="18" charset="0"/>
              </a:rPr>
              <a:t>CNN for OVF Diagnosis</a:t>
            </a:r>
            <a:endParaRPr lang="ko-KR" altLang="en-US" dirty="0">
              <a:cs typeface="Times New Roman" panose="02020603050405020304" pitchFamily="18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3EBE2F1-80AB-129D-15E6-59B77B8DF370}"/>
              </a:ext>
            </a:extLst>
          </p:cNvPr>
          <p:cNvGrpSpPr/>
          <p:nvPr/>
        </p:nvGrpSpPr>
        <p:grpSpPr>
          <a:xfrm>
            <a:off x="8046992" y="1950050"/>
            <a:ext cx="3360797" cy="4542825"/>
            <a:chOff x="838200" y="1950050"/>
            <a:chExt cx="3360797" cy="454282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7443B08-ED70-1D60-FB76-E00FA6C392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427"/>
            <a:stretch/>
          </p:blipFill>
          <p:spPr bwMode="auto">
            <a:xfrm>
              <a:off x="838200" y="1950050"/>
              <a:ext cx="2282065" cy="454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8E7E2E96-9BF9-E7FE-F089-D846F8D68F1B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2112885" y="3622089"/>
              <a:ext cx="1162974" cy="230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4A91D5EA-9570-7B5A-4FC0-555FDD01DC04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2195624" y="3081077"/>
              <a:ext cx="1162974" cy="71022"/>
            </a:xfrm>
            <a:prstGeom prst="line">
              <a:avLst/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A1B0CB-27E0-1EDF-7A20-64F5A43202AD}"/>
                </a:ext>
              </a:extLst>
            </p:cNvPr>
            <p:cNvSpPr txBox="1"/>
            <p:nvPr/>
          </p:nvSpPr>
          <p:spPr>
            <a:xfrm>
              <a:off x="3275859" y="3622089"/>
              <a:ext cx="9231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cs typeface="Times New Roman" panose="02020603050405020304" pitchFamily="18" charset="0"/>
                </a:rPr>
                <a:t>Fresh</a:t>
              </a:r>
              <a:endParaRPr lang="ko-KR" altLang="en-US" sz="2400" dirty="0"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846460-F194-FAB4-EAC8-1EA2D5A36326}"/>
                </a:ext>
              </a:extLst>
            </p:cNvPr>
            <p:cNvSpPr txBox="1"/>
            <p:nvPr/>
          </p:nvSpPr>
          <p:spPr>
            <a:xfrm>
              <a:off x="3358598" y="2850244"/>
              <a:ext cx="663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cs typeface="Times New Roman" panose="02020603050405020304" pitchFamily="18" charset="0"/>
                </a:rPr>
                <a:t>Old</a:t>
              </a:r>
              <a:endParaRPr lang="ko-KR" altLang="en-US" sz="2400" dirty="0"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84CB81-6568-DF53-D755-37D8E6FF2121}"/>
                </a:ext>
              </a:extLst>
            </p:cNvPr>
            <p:cNvSpPr txBox="1"/>
            <p:nvPr/>
          </p:nvSpPr>
          <p:spPr>
            <a:xfrm>
              <a:off x="3502075" y="3266944"/>
              <a:ext cx="4938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cs typeface="Times New Roman" panose="02020603050405020304" pitchFamily="18" charset="0"/>
                </a:rPr>
                <a:t>vs.</a:t>
              </a:r>
              <a:endParaRPr lang="ko-KR" altLang="en-US" sz="20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A36938F4-7606-A667-0750-77FE778B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0050"/>
            <a:ext cx="5870971" cy="45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58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7E940FB-6C1E-8345-A5DF-6A1B8F49C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27" y="271022"/>
            <a:ext cx="4610743" cy="631595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F94F079-394F-9898-F0C5-4EC995D03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668" y="1942892"/>
            <a:ext cx="2391109" cy="2972215"/>
          </a:xfrm>
          <a:prstGeom prst="rect">
            <a:avLst/>
          </a:prstGeom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1CDF6F05-9415-56DC-156F-ACD99F1E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Transformer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6E779E-B5A1-219B-CEE5-FF2728055E5D}"/>
              </a:ext>
            </a:extLst>
          </p:cNvPr>
          <p:cNvSpPr/>
          <p:nvPr/>
        </p:nvSpPr>
        <p:spPr>
          <a:xfrm>
            <a:off x="8286750" y="4915107"/>
            <a:ext cx="1185863" cy="2998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39F8E8-89DF-A668-B0C8-BCA9B930C4BB}"/>
              </a:ext>
            </a:extLst>
          </p:cNvPr>
          <p:cNvCxnSpPr/>
          <p:nvPr/>
        </p:nvCxnSpPr>
        <p:spPr>
          <a:xfrm flipV="1">
            <a:off x="1557338" y="3943350"/>
            <a:ext cx="1271587" cy="127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2DAA94-AB79-4490-9BAB-2F9DC8DAAED3}"/>
              </a:ext>
            </a:extLst>
          </p:cNvPr>
          <p:cNvCxnSpPr/>
          <p:nvPr/>
        </p:nvCxnSpPr>
        <p:spPr>
          <a:xfrm>
            <a:off x="6021847" y="3886200"/>
            <a:ext cx="1221416" cy="13287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F6DD8D0-F590-EB3E-6871-9768C871D354}"/>
              </a:ext>
            </a:extLst>
          </p:cNvPr>
          <p:cNvSpPr txBox="1"/>
          <p:nvPr/>
        </p:nvSpPr>
        <p:spPr>
          <a:xfrm>
            <a:off x="404736" y="5214938"/>
            <a:ext cx="19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BERT, </a:t>
            </a:r>
            <a:r>
              <a:rPr lang="en-US" sz="2800" b="1" dirty="0" err="1">
                <a:solidFill>
                  <a:srgbClr val="FF0000"/>
                </a:solidFill>
              </a:rPr>
              <a:t>ViT</a:t>
            </a:r>
            <a:endParaRPr lang="en-KR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A22EFE-D0DF-E59E-6322-FF94045675E6}"/>
              </a:ext>
            </a:extLst>
          </p:cNvPr>
          <p:cNvSpPr txBox="1"/>
          <p:nvPr/>
        </p:nvSpPr>
        <p:spPr>
          <a:xfrm>
            <a:off x="6738770" y="5192001"/>
            <a:ext cx="117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GPT</a:t>
            </a:r>
            <a:endParaRPr lang="en-K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4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>
            <a:extLst>
              <a:ext uri="{FF2B5EF4-FFF2-40B4-BE49-F238E27FC236}">
                <a16:creationId xmlns:a16="http://schemas.microsoft.com/office/drawing/2014/main" id="{1CDF6F05-9415-56DC-156F-ACD99F1E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Vision Transformer</a:t>
            </a:r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97FA4B5-F787-35DE-2670-88CAF54C5B25}"/>
              </a:ext>
            </a:extLst>
          </p:cNvPr>
          <p:cNvGrpSpPr/>
          <p:nvPr/>
        </p:nvGrpSpPr>
        <p:grpSpPr>
          <a:xfrm>
            <a:off x="1710654" y="1690688"/>
            <a:ext cx="8770692" cy="4646205"/>
            <a:chOff x="838200" y="1690688"/>
            <a:chExt cx="8770692" cy="4646205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9A093EFF-C1E4-71D5-D08F-1A76D975D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9505"/>
            <a:stretch/>
          </p:blipFill>
          <p:spPr>
            <a:xfrm>
              <a:off x="838200" y="1690688"/>
              <a:ext cx="6175159" cy="4646205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986A1F1F-C1F3-C10B-5E34-88B0298AB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3359" y="1690688"/>
              <a:ext cx="2595533" cy="446913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76FD216-5645-6BF1-3F73-0F01E36016BE}"/>
              </a:ext>
            </a:extLst>
          </p:cNvPr>
          <p:cNvSpPr/>
          <p:nvPr/>
        </p:nvSpPr>
        <p:spPr>
          <a:xfrm>
            <a:off x="3744686" y="3069771"/>
            <a:ext cx="3603171" cy="359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914800-4837-FCD2-F1B9-69F6DF354281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5514975" y="2561900"/>
            <a:ext cx="957263" cy="481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CDEDD69-7F21-23F2-1189-D579ABECC520}"/>
              </a:ext>
            </a:extLst>
          </p:cNvPr>
          <p:cNvSpPr txBox="1"/>
          <p:nvPr/>
        </p:nvSpPr>
        <p:spPr>
          <a:xfrm>
            <a:off x="6472238" y="2300290"/>
            <a:ext cx="37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FF0000"/>
                </a:solidFill>
              </a:rPr>
              <a:t>?</a:t>
            </a:r>
            <a:endParaRPr lang="en-K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6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9FE4BD-3B1A-F3D4-8671-2176C18F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Contrastive Visual Representation Learning from Text</a:t>
            </a:r>
            <a:endParaRPr lang="ko-KR" altLang="en-US" sz="3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429AD40-F684-51A6-4B8F-EA54C9D9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471299" cy="25688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BE3FE0D-0A58-2508-BE86-82DC8F5323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77" b="17179"/>
          <a:stretch/>
        </p:blipFill>
        <p:spPr>
          <a:xfrm>
            <a:off x="838837" y="4547294"/>
            <a:ext cx="3356224" cy="58626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A42C1A9-193F-7A00-8AD0-DA4989D86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849" y="4513543"/>
            <a:ext cx="3259639" cy="65376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D783145-97C6-3A35-11AB-DBC05F69C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276" y="4513543"/>
            <a:ext cx="3034157" cy="6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7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B56DA1-EB49-2E32-C283-2EF9E4A6E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CLIP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C7A8C1A-6639-7AAD-0A5D-E0A1CA2EE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10" y="1690688"/>
            <a:ext cx="10813179" cy="3884489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FB4B82A-22C4-FF00-0EC5-6734C0DF97BE}"/>
              </a:ext>
            </a:extLst>
          </p:cNvPr>
          <p:cNvSpPr/>
          <p:nvPr/>
        </p:nvSpPr>
        <p:spPr>
          <a:xfrm>
            <a:off x="2068498" y="3710865"/>
            <a:ext cx="1029809" cy="15535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F31EBC-89AD-2DF8-113A-4D1C5086AA74}"/>
              </a:ext>
            </a:extLst>
          </p:cNvPr>
          <p:cNvSpPr txBox="1"/>
          <p:nvPr/>
        </p:nvSpPr>
        <p:spPr>
          <a:xfrm>
            <a:off x="3542190" y="5976436"/>
            <a:ext cx="88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e.g. </a:t>
            </a:r>
            <a:r>
              <a:rPr lang="en-US" altLang="ko-KR" dirty="0" err="1"/>
              <a:t>ViT</a:t>
            </a:r>
            <a:endParaRPr lang="ko-KR" altLang="en-US" dirty="0"/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9E33A7C2-5D32-4357-8033-C40947C9C884}"/>
              </a:ext>
            </a:extLst>
          </p:cNvPr>
          <p:cNvCxnSpPr>
            <a:stCxn id="6" idx="2"/>
            <a:endCxn id="9" idx="1"/>
          </p:cNvCxnSpPr>
          <p:nvPr/>
        </p:nvCxnSpPr>
        <p:spPr>
          <a:xfrm rot="16200000" flipH="1">
            <a:off x="2614474" y="5233386"/>
            <a:ext cx="896644" cy="958787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26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275A4-3A80-FA44-28B0-04806757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BiomedCLIP</a:t>
            </a:r>
            <a:endParaRPr lang="ko-KR" altLang="en-US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1C3B3AA-FAF5-59BA-1557-26647568FFA4}"/>
              </a:ext>
            </a:extLst>
          </p:cNvPr>
          <p:cNvGrpSpPr/>
          <p:nvPr/>
        </p:nvGrpSpPr>
        <p:grpSpPr>
          <a:xfrm>
            <a:off x="1036324" y="47153"/>
            <a:ext cx="10119351" cy="6763694"/>
            <a:chOff x="1266797" y="47153"/>
            <a:chExt cx="10119351" cy="6763694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FE4FC061-830F-3BF5-937D-5203B7439655}"/>
                </a:ext>
              </a:extLst>
            </p:cNvPr>
            <p:cNvGrpSpPr/>
            <p:nvPr/>
          </p:nvGrpSpPr>
          <p:grpSpPr>
            <a:xfrm>
              <a:off x="1266797" y="1575278"/>
              <a:ext cx="3829924" cy="4997496"/>
              <a:chOff x="838200" y="1575278"/>
              <a:chExt cx="3829924" cy="4997496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F2813014-16DB-08A3-3121-7825154AEE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926" r="54952" b="12385"/>
              <a:stretch/>
            </p:blipFill>
            <p:spPr>
              <a:xfrm>
                <a:off x="838200" y="1575278"/>
                <a:ext cx="3389698" cy="2314436"/>
              </a:xfrm>
              <a:prstGeom prst="rect">
                <a:avLst/>
              </a:prstGeom>
            </p:spPr>
          </p:pic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2FBFE8F7-CD01-8470-B357-563D0C98A8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9102" t="4859" b="5478"/>
              <a:stretch/>
            </p:blipFill>
            <p:spPr>
              <a:xfrm>
                <a:off x="838200" y="4150999"/>
                <a:ext cx="3829924" cy="2421775"/>
              </a:xfrm>
              <a:prstGeom prst="rect">
                <a:avLst/>
              </a:prstGeom>
            </p:spPr>
          </p:pic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B091003C-B918-3576-9347-51C8E4689AD4}"/>
                </a:ext>
              </a:extLst>
            </p:cNvPr>
            <p:cNvGrpSpPr/>
            <p:nvPr/>
          </p:nvGrpSpPr>
          <p:grpSpPr>
            <a:xfrm>
              <a:off x="5199791" y="47153"/>
              <a:ext cx="6186357" cy="6763694"/>
              <a:chOff x="5199791" y="47153"/>
              <a:chExt cx="6186357" cy="6763694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2D6B736E-EE52-0BFA-0266-0B54FCF3B7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9791" y="47153"/>
                <a:ext cx="6154009" cy="6763694"/>
              </a:xfrm>
              <a:prstGeom prst="rect">
                <a:avLst/>
              </a:prstGeom>
            </p:spPr>
          </p:pic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DA4DE002-F8A8-F920-9B11-BF4C124422DE}"/>
                  </a:ext>
                </a:extLst>
              </p:cNvPr>
              <p:cNvSpPr/>
              <p:nvPr/>
            </p:nvSpPr>
            <p:spPr>
              <a:xfrm>
                <a:off x="10646546" y="3375732"/>
                <a:ext cx="733887" cy="51992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D6C2D274-3024-7364-C679-71D0E9B2E454}"/>
                  </a:ext>
                </a:extLst>
              </p:cNvPr>
              <p:cNvSpPr/>
              <p:nvPr/>
            </p:nvSpPr>
            <p:spPr>
              <a:xfrm rot="1257518">
                <a:off x="10440816" y="4499484"/>
                <a:ext cx="945332" cy="55202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AF0DA19F-7AA3-06F6-BF2E-7A9BB4D38327}"/>
                  </a:ext>
                </a:extLst>
              </p:cNvPr>
              <p:cNvSpPr/>
              <p:nvPr/>
            </p:nvSpPr>
            <p:spPr>
              <a:xfrm rot="3502786">
                <a:off x="9369097" y="5791119"/>
                <a:ext cx="583660" cy="41787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23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9EAA07B-355F-828F-7F7A-D9D4D74B4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533525"/>
            <a:ext cx="10896600" cy="4972050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02C32D3F-D8B8-9951-CE8E-EC7B0D00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Workflow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1886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775</Words>
  <Application>Microsoft Macintosh PowerPoint</Application>
  <PresentationFormat>Widescreen</PresentationFormat>
  <Paragraphs>223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Apple SD Gothic Neo</vt:lpstr>
      <vt:lpstr>Aptos</vt:lpstr>
      <vt:lpstr>Aptos Display</vt:lpstr>
      <vt:lpstr>Arial</vt:lpstr>
      <vt:lpstr>Cambria Math</vt:lpstr>
      <vt:lpstr>Times New Roman</vt:lpstr>
      <vt:lpstr>Office Theme</vt:lpstr>
      <vt:lpstr>The Adjustment of Hyperparameters and Model Architecture in Prediction Model of OVF Collapse Progression</vt:lpstr>
      <vt:lpstr>Osteoporotic Vertebral Compression Fracture</vt:lpstr>
      <vt:lpstr>CNN for OVF Diagnosis</vt:lpstr>
      <vt:lpstr>Transformer</vt:lpstr>
      <vt:lpstr>Vision Transformer</vt:lpstr>
      <vt:lpstr>Contrastive Visual Representation Learning from Text</vt:lpstr>
      <vt:lpstr>CLIP</vt:lpstr>
      <vt:lpstr>BiomedCLIP</vt:lpstr>
      <vt:lpstr>Workflow</vt:lpstr>
      <vt:lpstr>Demography</vt:lpstr>
      <vt:lpstr>Preprocessing</vt:lpstr>
      <vt:lpstr>Preprocessing</vt:lpstr>
      <vt:lpstr>Model Design: Backbone &amp; Pretrained Weights</vt:lpstr>
      <vt:lpstr>Model Design: Pretrained Weights</vt:lpstr>
      <vt:lpstr>Model Design: Fine-tune Methods</vt:lpstr>
      <vt:lpstr>Model Design: Fine-tune Methods</vt:lpstr>
      <vt:lpstr>Model Selection</vt:lpstr>
      <vt:lpstr>Additional Techniques: Data-level Ensemble</vt:lpstr>
      <vt:lpstr>Additional Techniques: Clinical information</vt:lpstr>
      <vt:lpstr>Additional Techniques</vt:lpstr>
      <vt:lpstr>Hyperparameter Tuning</vt:lpstr>
      <vt:lpstr>Hyperparameter Tuning</vt:lpstr>
      <vt:lpstr>Setup</vt:lpstr>
      <vt:lpstr>ROC Curve</vt:lpstr>
      <vt:lpstr>Grad-CAM: True Positive Example</vt:lpstr>
      <vt:lpstr>Key Results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Adjustment of Hyperparameters and Model Architecture in Prediction Model of OVF Collapse Progression</dc:title>
  <dc:creator>용신 송</dc:creator>
  <cp:lastModifiedBy>김시빈[ 학부재학 / 바이오의공학부 ]</cp:lastModifiedBy>
  <cp:revision>132</cp:revision>
  <dcterms:created xsi:type="dcterms:W3CDTF">2024-06-03T08:27:52Z</dcterms:created>
  <dcterms:modified xsi:type="dcterms:W3CDTF">2024-06-15T04:12:02Z</dcterms:modified>
</cp:coreProperties>
</file>